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Raleway"/>
      <p:regular r:id="rId70"/>
      <p:bold r:id="rId71"/>
      <p:italic r:id="rId72"/>
      <p:boldItalic r:id="rId73"/>
    </p:embeddedFont>
    <p:embeddedFont>
      <p:font typeface="Hind Vadodara"/>
      <p:regular r:id="rId74"/>
      <p:bold r:id="rId75"/>
    </p:embeddedFont>
    <p:embeddedFont>
      <p:font typeface="Arimo"/>
      <p:regular r:id="rId76"/>
      <p:bold r:id="rId77"/>
      <p:italic r:id="rId78"/>
      <p:boldItalic r:id="rId79"/>
    </p:embeddedFont>
    <p:embeddedFont>
      <p:font typeface="Montserrat"/>
      <p:regular r:id="rId80"/>
      <p:bold r:id="rId81"/>
      <p:italic r:id="rId82"/>
      <p:boldItalic r:id="rId83"/>
    </p:embeddedFont>
    <p:embeddedFont>
      <p:font typeface="Archiv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65">
          <p15:clr>
            <a:srgbClr val="9AA0A6"/>
          </p15:clr>
        </p15:guide>
        <p15:guide id="2" pos="264">
          <p15:clr>
            <a:srgbClr val="9AA0A6"/>
          </p15:clr>
        </p15:guide>
        <p15:guide id="3" orient="horz" pos="108">
          <p15:clr>
            <a:srgbClr val="9AA0A6"/>
          </p15:clr>
        </p15:guide>
        <p15:guide id="4" pos="5510">
          <p15:clr>
            <a:srgbClr val="9AA0A6"/>
          </p15:clr>
        </p15:guide>
        <p15:guide id="5" orient="horz" pos="3132">
          <p15:clr>
            <a:srgbClr val="9AA0A6"/>
          </p15:clr>
        </p15:guide>
        <p15:guide id="6" orient="horz" pos="2976">
          <p15:clr>
            <a:srgbClr val="9AA0A6"/>
          </p15:clr>
        </p15:guide>
        <p15:guide id="7" orient="horz" pos="4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65" orient="horz"/>
        <p:guide pos="264"/>
        <p:guide pos="108" orient="horz"/>
        <p:guide pos="5510"/>
        <p:guide pos="3132" orient="horz"/>
        <p:guide pos="2976" orient="horz"/>
        <p:guide pos="4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Archivo-regular.fntdata"/><Relationship Id="rId83" Type="http://schemas.openxmlformats.org/officeDocument/2006/relationships/font" Target="fonts/Montserrat-boldItalic.fntdata"/><Relationship Id="rId42" Type="http://schemas.openxmlformats.org/officeDocument/2006/relationships/slide" Target="slides/slide37.xml"/><Relationship Id="rId86" Type="http://schemas.openxmlformats.org/officeDocument/2006/relationships/font" Target="fonts/Archivo-italic.fntdata"/><Relationship Id="rId41" Type="http://schemas.openxmlformats.org/officeDocument/2006/relationships/slide" Target="slides/slide36.xml"/><Relationship Id="rId85" Type="http://schemas.openxmlformats.org/officeDocument/2006/relationships/font" Target="fonts/Archivo-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Archivo-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regular.fntdata"/><Relationship Id="rId82" Type="http://schemas.openxmlformats.org/officeDocument/2006/relationships/font" Target="fonts/Montserrat-italic.fntdata"/><Relationship Id="rId81"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aleway-boldItalic.fntdata"/><Relationship Id="rId72" Type="http://schemas.openxmlformats.org/officeDocument/2006/relationships/font" Target="fonts/Raleway-italic.fntdata"/><Relationship Id="rId31" Type="http://schemas.openxmlformats.org/officeDocument/2006/relationships/slide" Target="slides/slide26.xml"/><Relationship Id="rId75" Type="http://schemas.openxmlformats.org/officeDocument/2006/relationships/font" Target="fonts/HindVadodara-bold.fntdata"/><Relationship Id="rId30" Type="http://schemas.openxmlformats.org/officeDocument/2006/relationships/slide" Target="slides/slide25.xml"/><Relationship Id="rId74" Type="http://schemas.openxmlformats.org/officeDocument/2006/relationships/font" Target="fonts/HindVadodara-regular.fntdata"/><Relationship Id="rId33" Type="http://schemas.openxmlformats.org/officeDocument/2006/relationships/slide" Target="slides/slide28.xml"/><Relationship Id="rId77" Type="http://schemas.openxmlformats.org/officeDocument/2006/relationships/font" Target="fonts/Arimo-bold.fntdata"/><Relationship Id="rId32" Type="http://schemas.openxmlformats.org/officeDocument/2006/relationships/slide" Target="slides/slide27.xml"/><Relationship Id="rId76" Type="http://schemas.openxmlformats.org/officeDocument/2006/relationships/font" Target="fonts/Arimo-regular.fntdata"/><Relationship Id="rId35" Type="http://schemas.openxmlformats.org/officeDocument/2006/relationships/slide" Target="slides/slide30.xml"/><Relationship Id="rId79" Type="http://schemas.openxmlformats.org/officeDocument/2006/relationships/font" Target="fonts/Arimo-boldItalic.fntdata"/><Relationship Id="rId34" Type="http://schemas.openxmlformats.org/officeDocument/2006/relationships/slide" Target="slides/slide29.xml"/><Relationship Id="rId78" Type="http://schemas.openxmlformats.org/officeDocument/2006/relationships/font" Target="fonts/Arimo-italic.fntdata"/><Relationship Id="rId71" Type="http://schemas.openxmlformats.org/officeDocument/2006/relationships/font" Target="fonts/Raleway-bold.fntdata"/><Relationship Id="rId70" Type="http://schemas.openxmlformats.org/officeDocument/2006/relationships/font" Target="fonts/Raleway-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Let me introduce you to the Crystal EMR App. </a:t>
            </a:r>
            <a:endParaRPr/>
          </a:p>
          <a:p>
            <a:pPr indent="0" lvl="0" marL="0" rtl="0" algn="l">
              <a:spcBef>
                <a:spcPts val="0"/>
              </a:spcBef>
              <a:spcAft>
                <a:spcPts val="0"/>
              </a:spcAft>
              <a:buNone/>
            </a:pPr>
            <a:r>
              <a:rPr lang="en"/>
              <a:t>Serving the ophthalmic community since 1997.</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e59e40e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e59e40e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Tokens are a pool of information. They reflect the order in which patients have arrived, minutes since they have arrived,</a:t>
            </a:r>
            <a:endParaRPr/>
          </a:p>
          <a:p>
            <a:pPr indent="0" lvl="0" marL="0" rtl="0" algn="l">
              <a:spcBef>
                <a:spcPts val="0"/>
              </a:spcBef>
              <a:spcAft>
                <a:spcPts val="0"/>
              </a:spcAft>
              <a:buNone/>
            </a:pPr>
            <a:r>
              <a:rPr lang="en"/>
              <a:t>whether appointed,Service for which they have come to us if operated or not,</a:t>
            </a:r>
            <a:endParaRPr/>
          </a:p>
          <a:p>
            <a:pPr indent="0" lvl="0" marL="0" rtl="0" algn="l">
              <a:spcBef>
                <a:spcPts val="0"/>
              </a:spcBef>
              <a:spcAft>
                <a:spcPts val="0"/>
              </a:spcAft>
              <a:buNone/>
            </a:pPr>
            <a:r>
              <a:rPr lang="en"/>
              <a:t>which stage of opd patient(waiting or undergoing that stage, like *Dilaton is undergoing dilaton, same you will see tokens with Optometry,Examination etc </a:t>
            </a:r>
            <a:r>
              <a:rPr lang="en"/>
              <a:t>which</a:t>
            </a:r>
            <a:r>
              <a:rPr lang="en"/>
              <a:t> are stages patients go thru with us normally)</a:t>
            </a:r>
            <a:endParaRPr/>
          </a:p>
          <a:p>
            <a:pPr indent="0" lvl="0" marL="0" rtl="0" algn="l">
              <a:spcBef>
                <a:spcPts val="0"/>
              </a:spcBef>
              <a:spcAft>
                <a:spcPts val="0"/>
              </a:spcAft>
              <a:buNone/>
            </a:pPr>
            <a:r>
              <a:rPr lang="en"/>
              <a:t>Patients Photo(optional though) for easy identification in heavy opd esp with same name patients issues we face</a:t>
            </a:r>
            <a:endParaRPr/>
          </a:p>
          <a:p>
            <a:pPr indent="0" lvl="0" marL="0" rtl="0" algn="l">
              <a:spcBef>
                <a:spcPts val="0"/>
              </a:spcBef>
              <a:spcAft>
                <a:spcPts val="0"/>
              </a:spcAft>
              <a:buNone/>
            </a:pPr>
            <a:r>
              <a:rPr lang="en"/>
              <a:t>Billing details is also reflected(cash+others/suggested)</a:t>
            </a:r>
            <a:endParaRPr/>
          </a:p>
          <a:p>
            <a:pPr indent="0" lvl="0" marL="0" rtl="0" algn="l">
              <a:spcBef>
                <a:spcPts val="0"/>
              </a:spcBef>
              <a:spcAft>
                <a:spcPts val="0"/>
              </a:spcAft>
              <a:buNone/>
            </a:pPr>
            <a:r>
              <a:rPr lang="en"/>
              <a:t>Color coding is also provided for consultant/stage as can be </a:t>
            </a:r>
            <a:r>
              <a:rPr lang="en"/>
              <a:t>seen</a:t>
            </a:r>
            <a:r>
              <a:rPr lang="en"/>
              <a:t> for easy tracking by our staff.</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e59e40ec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e59e40ec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HOME screen of crystal. You would be spending 75% of your time on this screen, so the name “HOME SCREEN”. </a:t>
            </a:r>
            <a:r>
              <a:rPr lang="en">
                <a:solidFill>
                  <a:schemeClr val="dk1"/>
                </a:solidFill>
              </a:rPr>
              <a:t>You create token every day for each arrival of patients. All tokens created anytime are stored in the day created and are always available.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Creation of token is by clicking on the ‘NEW TOKEN’ button and assigning the arrived </a:t>
            </a:r>
            <a:r>
              <a:rPr lang="en"/>
              <a:t>patient to it</a:t>
            </a:r>
            <a:r>
              <a:rPr lang="en"/>
              <a:t> . A normal live opd screen is shown so you get a feel of the running live opd in crystal emr. All patient visit related data capture and reports will be  done through these tokens as can be seen above list on right side.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e59e40ec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e59e40ec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above shown are various views of the same home screen as per your convenience and opd size and device screen size you can choose. The same will be remembered, when you login next.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e59e40e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e59e40e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just explained the reading of a live OPD tokens. How to identify if </a:t>
            </a:r>
            <a:r>
              <a:rPr lang="en"/>
              <a:t>existing</a:t>
            </a:r>
            <a:r>
              <a:rPr lang="en"/>
              <a:t> or new,dilated patient,appointed patient,minutes elapsed </a:t>
            </a:r>
            <a:r>
              <a:rPr lang="en">
                <a:solidFill>
                  <a:schemeClr val="dk1"/>
                </a:solidFill>
              </a:rPr>
              <a:t>since arrival </a:t>
            </a:r>
            <a:r>
              <a:rPr lang="en"/>
              <a:t>and purpose of visit help us in efficient OPD queue management..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e59e40ec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e59e40ec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new patient </a:t>
            </a:r>
            <a:r>
              <a:rPr lang="en"/>
              <a:t>registration</a:t>
            </a:r>
            <a:r>
              <a:rPr lang="en"/>
              <a:t> on arrival. Simple entry and self explanatory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3e59e40ec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3e59e40ec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various views of the home screen to help in OPD management.</a:t>
            </a:r>
            <a:r>
              <a:rPr lang="en">
                <a:solidFill>
                  <a:schemeClr val="dk1"/>
                </a:solidFill>
              </a:rPr>
              <a:t>Sometimes we see post op patients waiting, whom we know is just a short check of iop and vision, we can just allow those patients to be seen first by the opto/doctor,so disposal is faster and opd load is manageable. Also tokens can be viewed thru various other views. Above are the basic most used views.FYI, Active tokens are tokens which are not checked out.Checkout of tokens is important so live active opd view is meaningful to staff as well as consultants. I am sure you appreciate this fact we all face in daily opd of being able to know how many patient wait for us.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e59e40ec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e59e40ec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Home screen also show you collections and the details thereof as can be seen above for daily tallying that we normally do at end of day or handover.We even have a logged in user breakup in case of more than one collection points for easy tallying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dbd022053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dbd022053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634ce7a6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634ce7a6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5f7b69d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5f7b69db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3ec5d705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3ec5d705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than 120 </a:t>
            </a:r>
            <a:r>
              <a:rPr lang="en"/>
              <a:t>Successful Installation of Crystal EMR App in different cities of the country and counting.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5bb33a48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5bb33a48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9d80b23e8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9d80b23e8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5f7b69db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5f7b69db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9d8a28b3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9d8a28b3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5f7b69db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5f7b69db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f7b69db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5f7b69db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5f7b69db3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5f7b69db3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5f7b69db3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5f7b69db3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5f7b69db3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5f7b69db3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3fb92cf599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3fb92cf59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surgery data so entered  can be printed as discharge summary. </a:t>
            </a:r>
            <a:r>
              <a:rPr lang="en"/>
              <a:t>Obviously</a:t>
            </a:r>
            <a:r>
              <a:rPr lang="en"/>
              <a:t> this discharge summary will be as per the clinic practice.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3ec5d705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3ec5d705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Pure Android Based.2.Specific to Ophthalmologists Practice Pattern. 3.These are the only Apps which will be required for all the patient data capture. 4.Android reduces the hardware investment. 5.You just need one good server/Good wifi/Wifi printer/Android devices to run Crystal. 6.If opting for cloud, then the server also is not required at your end, only good Internet will be required.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5f7b69db3c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5f7b69db3c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5f7b69db3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5f7b69db3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5f7b69db3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5f7b69db3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5f7b69db3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5f7b69db3c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short, are surgeries with eye and surgery name recorded as event. Seen on each recall and on token, helps the consultant to be aware of major milestones in patient care. They are auto generated on surgery entry being saved.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5f7b69db3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5f7b69db3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are the OPD follow up advice being given by consultant Follow up for OCT after 2 months. Such Tasks are generated and pending tasks shown at each recall. On the arrival for said task, the user should mark the task as executed.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3fb92cf59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3fb92cf59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Attachments like OCT,Perimetry,Lenstar,Biometry PDFs/JPG from those pcs, if on same LAN, can be attached to appropriate stage. Another way of doing this would be taking a snapshot of the printed document via the  Capture button at each stage which uses the device camera.</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fdbd022053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fdbd022053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a patient to surgery is a click away.Print format can be per clinic practice.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fdbd02205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fdbd02205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Nothing much to explain in OPD billing. Your clinic charges list can be pre-fed into Crystal EMR.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9d8a28b3d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9d8a28b3d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Nothing much to explain in OPD billing. Your clinic charges list can be pre-fed into Crystal EMR.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405195072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405195072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 packages can be </a:t>
            </a:r>
            <a:r>
              <a:rPr lang="en"/>
              <a:t>preferred</a:t>
            </a:r>
            <a:r>
              <a:rPr lang="en"/>
              <a:t> into the Crystal EMR,resulting in selection of package, which in turn </a:t>
            </a:r>
            <a:r>
              <a:rPr lang="en"/>
              <a:t>results</a:t>
            </a:r>
            <a:r>
              <a:rPr lang="en"/>
              <a:t> in the corresponding package falling in place. </a:t>
            </a:r>
            <a:endParaRPr/>
          </a:p>
          <a:p>
            <a:pPr indent="0" lvl="0" marL="0" rtl="0" algn="l">
              <a:spcBef>
                <a:spcPts val="0"/>
              </a:spcBef>
              <a:spcAft>
                <a:spcPts val="0"/>
              </a:spcAft>
              <a:buNone/>
            </a:pPr>
            <a:r>
              <a:rPr lang="en"/>
              <a:t>This reduces human error and quick billing. Billing rights to users depend on role. </a:t>
            </a:r>
            <a:endParaRPr/>
          </a:p>
          <a:p>
            <a:pPr indent="0" lvl="0" marL="0" rtl="0" algn="l">
              <a:spcBef>
                <a:spcPts val="0"/>
              </a:spcBef>
              <a:spcAft>
                <a:spcPts val="0"/>
              </a:spcAft>
              <a:buNone/>
            </a:pPr>
            <a:r>
              <a:rPr lang="en"/>
              <a:t>Editing/creation/</a:t>
            </a:r>
            <a:r>
              <a:rPr lang="en"/>
              <a:t>cancellation</a:t>
            </a:r>
            <a:r>
              <a:rPr lang="en"/>
              <a:t> allowed as per logged in users role. This role is defined by the management.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3ec5d705f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3ec5d705f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Appointment</a:t>
            </a:r>
            <a:r>
              <a:rPr lang="en"/>
              <a:t> app is multi consultant/multi branch(also what we call Satellite centres). SMS/Whatsapp confirmation messages sent.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4051950724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4051950724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1 Total bills for the day along with all details </a:t>
            </a:r>
            <a:endParaRPr/>
          </a:p>
          <a:p>
            <a:pPr indent="0" lvl="0" marL="0" rtl="0" algn="l">
              <a:spcBef>
                <a:spcPts val="0"/>
              </a:spcBef>
              <a:spcAft>
                <a:spcPts val="0"/>
              </a:spcAft>
              <a:buNone/>
            </a:pPr>
            <a:r>
              <a:rPr lang="en"/>
              <a:t>View 2 shows grouping by consultant and particulars. So you can in one glance for any period see how much doctor Xs billing for </a:t>
            </a:r>
            <a:r>
              <a:rPr lang="en"/>
              <a:t>Consultation</a:t>
            </a:r>
            <a:r>
              <a:rPr lang="en"/>
              <a:t>,OCT etc etc. </a:t>
            </a:r>
            <a:endParaRPr/>
          </a:p>
          <a:p>
            <a:pPr indent="0" lvl="0" marL="0" rtl="0" algn="l">
              <a:spcBef>
                <a:spcPts val="0"/>
              </a:spcBef>
              <a:spcAft>
                <a:spcPts val="0"/>
              </a:spcAft>
              <a:buNone/>
            </a:pPr>
            <a:r>
              <a:rPr lang="en"/>
              <a:t>Needless to say this is a most useful view in case of </a:t>
            </a:r>
            <a:r>
              <a:rPr lang="en"/>
              <a:t>multi consultant</a:t>
            </a:r>
            <a:r>
              <a:rPr lang="en"/>
              <a:t> scenarios, which most of us are normally into nowadays.</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4051950724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4051950724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View 1 shows grouping by reference is also available. No need to explain this aspect as we all are aware  how useful this data 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View 4- CASH/Cheque/CC/DC/UPI–grouping of receipts. Again no need to explain in detail</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4051950724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4051950724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1406bf9b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1406bf9b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financial summary also can show TPA wise patient bills. </a:t>
            </a:r>
            <a:endParaRPr/>
          </a:p>
          <a:p>
            <a:pPr indent="0" lvl="0" marL="0" rtl="0" algn="l">
              <a:spcBef>
                <a:spcPts val="0"/>
              </a:spcBef>
              <a:spcAft>
                <a:spcPts val="0"/>
              </a:spcAft>
              <a:buNone/>
            </a:pPr>
            <a:r>
              <a:rPr lang="en"/>
              <a:t>The same can be reconciled on receipt along with UTR number. </a:t>
            </a:r>
            <a:endParaRPr/>
          </a:p>
          <a:p>
            <a:pPr indent="0" lvl="0" marL="0" rtl="0" algn="l">
              <a:spcBef>
                <a:spcPts val="0"/>
              </a:spcBef>
              <a:spcAft>
                <a:spcPts val="0"/>
              </a:spcAft>
              <a:buNone/>
            </a:pPr>
            <a:r>
              <a:rPr lang="en"/>
              <a:t>So at anytime we have a TPA </a:t>
            </a:r>
            <a:r>
              <a:rPr lang="en"/>
              <a:t>approved</a:t>
            </a:r>
            <a:r>
              <a:rPr lang="en"/>
              <a:t> list which is not reconciled.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14051950724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14051950724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Advances taken from patient for surgery or procedures can be recorded here and adjusted om day of procedure/surgery. </a:t>
            </a:r>
            <a:endParaRPr/>
          </a:p>
          <a:p>
            <a:pPr indent="0" lvl="0" marL="0" rtl="0" algn="l">
              <a:spcBef>
                <a:spcPts val="0"/>
              </a:spcBef>
              <a:spcAft>
                <a:spcPts val="0"/>
              </a:spcAft>
              <a:buNone/>
            </a:pPr>
            <a:r>
              <a:rPr lang="en"/>
              <a:t>Our Financial summary keeps track of both these transactions. </a:t>
            </a:r>
            <a:endParaRPr/>
          </a:p>
          <a:p>
            <a:pPr indent="0" lvl="0" marL="0" rtl="0" algn="l">
              <a:spcBef>
                <a:spcPts val="0"/>
              </a:spcBef>
              <a:spcAft>
                <a:spcPts val="0"/>
              </a:spcAft>
              <a:buNone/>
            </a:pPr>
            <a:r>
              <a:rPr lang="en"/>
              <a:t>Unadjusted advances on hand can be seen at a glance.</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4051950724_3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4051950724_3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financial summary provide employerwise bills details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4051950724_3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14051950724_3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Customised </a:t>
            </a:r>
            <a:r>
              <a:rPr lang="en"/>
              <a:t>clinical</a:t>
            </a:r>
            <a:r>
              <a:rPr lang="en"/>
              <a:t> patient feedback </a:t>
            </a:r>
            <a:r>
              <a:rPr lang="en"/>
              <a:t>survey</a:t>
            </a:r>
            <a:r>
              <a:rPr lang="en"/>
              <a:t> can be defined and data captured which can be analysed later</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405195072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405195072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gives a real time picture of all pending tasks in our task reni reminder report . Bulk SMS can be generated for such pending patients list.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fdbd02205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fdbd02205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app DASHBOARD is available reflecting above data. This tool is available only to authorised users.OPD practive patterns for day/month can be seen. Medicine prescribed, Pharma companies prescribed ,reports generated etc etc.</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13fb92cf599_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13fb92cf599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inventory module make OT material receipts and issue as per patient in OT and stock position review very easy.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ec5d705f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ec5d705f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convenience of viewing more appointments as per </a:t>
            </a:r>
            <a:r>
              <a:rPr lang="en"/>
              <a:t>device screen size</a:t>
            </a:r>
            <a:r>
              <a:rPr lang="en"/>
              <a:t>, views are provided like </a:t>
            </a:r>
            <a:r>
              <a:rPr lang="en"/>
              <a:t>what</a:t>
            </a:r>
            <a:r>
              <a:rPr lang="en"/>
              <a:t> we are seeing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fdbd02205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fdbd02205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stock review. Patients issued also can be displayed if they are issued in the said report range.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4051950724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4051950724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Areawise count</a:t>
            </a:r>
            <a:endParaRPr/>
          </a:p>
          <a:p>
            <a:pPr indent="0" lvl="0" marL="0" rtl="0" algn="l">
              <a:spcBef>
                <a:spcPts val="0"/>
              </a:spcBef>
              <a:spcAft>
                <a:spcPts val="0"/>
              </a:spcAft>
              <a:buNone/>
            </a:pPr>
            <a:r>
              <a:rPr lang="en"/>
              <a:t>New patients for a period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142fe80c53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142fe80c53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Visit service summary helps us in analysing purposes of visits by patients and numbers. Also indicates time taken</a:t>
            </a:r>
            <a:endParaRPr/>
          </a:p>
          <a:p>
            <a:pPr indent="0" lvl="0" marL="0" rtl="0" algn="l">
              <a:spcBef>
                <a:spcPts val="0"/>
              </a:spcBef>
              <a:spcAft>
                <a:spcPts val="0"/>
              </a:spcAft>
              <a:buNone/>
            </a:pPr>
            <a:r>
              <a:rPr lang="en"/>
              <a:t>Appointment </a:t>
            </a:r>
            <a:r>
              <a:rPr lang="en"/>
              <a:t>status</a:t>
            </a:r>
            <a:r>
              <a:rPr lang="en"/>
              <a:t> report analyses over a period how many cancelled or arrived late. This helps in keeping track of such patients if they are repeatedly doing this.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42fe80c53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42fe80c53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above 3 report are self explanatory. Bill income headwise analysis, </a:t>
            </a:r>
            <a:r>
              <a:rPr lang="en"/>
              <a:t>Reference</a:t>
            </a:r>
            <a:r>
              <a:rPr lang="en"/>
              <a:t> analysis - bill wise, Prescribed medicine pattern</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4051950724_3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14051950724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Reports generated pattern. For eg no of spectacle prescription printed for a period…</a:t>
            </a:r>
            <a:endParaRPr/>
          </a:p>
          <a:p>
            <a:pPr indent="0" lvl="0" marL="0" rtl="0" algn="l">
              <a:spcBef>
                <a:spcPts val="0"/>
              </a:spcBef>
              <a:spcAft>
                <a:spcPts val="0"/>
              </a:spcAft>
              <a:buNone/>
            </a:pPr>
            <a:r>
              <a:rPr lang="en"/>
              <a:t>Patient </a:t>
            </a:r>
            <a:r>
              <a:rPr lang="en"/>
              <a:t>tagging</a:t>
            </a:r>
            <a:r>
              <a:rPr lang="en"/>
              <a:t> segregates patients as per tag. This is a good way of tracking Interesting cases,Retinopathy conference, glaucoma suspects etc etc</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4051950724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4051950724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dont think this outstanding bill needs any explanation. This is a major worry point for all of our clinics.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4051950724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4051950724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Huge NABH requirement,This report calculates average time taken per user per stage. And also calculation of the same can be seen. For Eg. Optometry Username saw 5 patients in Optometry at a average of 25.33. All these 5 patients can be seen along with their individual time too. So on andso forth. It is to be remembered, Visit checkin time-stage checkin time difference is the time for the patient to reach optometry, which is what the NABH wants as analysis.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4051950724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4051950724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field in Examination and consultation or </a:t>
            </a:r>
            <a:r>
              <a:rPr lang="en"/>
              <a:t>for</a:t>
            </a:r>
            <a:r>
              <a:rPr lang="en"/>
              <a:t> that matter in all such similar text based data entry form can be analysed as above.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401f685f2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401f685f2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a times , we need data of preop and post after </a:t>
            </a:r>
            <a:r>
              <a:rPr lang="en"/>
              <a:t>surgery</a:t>
            </a:r>
            <a:r>
              <a:rPr lang="en"/>
              <a:t> or procedure or injection. This report does just that. Keeping a key process say surgery - we can observer optometry stage around that surgery. Above you can see a similar analysis for a patient. His pre and post optometry can be seen</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4051950724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4051950724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Change analysis–</a:t>
            </a:r>
            <a:r>
              <a:rPr lang="en">
                <a:solidFill>
                  <a:schemeClr val="dk1"/>
                </a:solidFill>
              </a:rPr>
              <a:t>Keeping a key process say surgery - we can observe specific fields around that surgery. Above you can see a similar analysis for a patient. Patients pre and post vision can be seen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ec5d705f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ec5d705f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Cancelling appointments and blocking a day for a consultant can be done as can be seen.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401f685f2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401f685f2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4051950724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4051950724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IOP Graph can be for the selected patient in the all stage screen stage</a:t>
            </a:r>
            <a:endParaRPr/>
          </a:p>
          <a:p>
            <a:pPr indent="0" lvl="0" marL="0" rtl="0" algn="l">
              <a:spcBef>
                <a:spcPts val="0"/>
              </a:spcBef>
              <a:spcAft>
                <a:spcPts val="0"/>
              </a:spcAft>
              <a:buNone/>
            </a:pPr>
            <a:r>
              <a:rPr lang="en"/>
              <a:t>Visit numbers and service </a:t>
            </a:r>
            <a:r>
              <a:rPr lang="en"/>
              <a:t>details</a:t>
            </a:r>
            <a:r>
              <a:rPr lang="en"/>
              <a:t> can be seen along with days elapsed per visit.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4051950724_3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4051950724_3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interapp share with crystal can be done.</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4051950724_3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4051950724_3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Attaching images from OCT ,Pentacam or other windows based pc attached medical devices can be attached via our window based attach module.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401f685f2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401f685f2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ec5d705f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ec5d705f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Widgets are shortcut tools to various consultant/branch </a:t>
            </a:r>
            <a:r>
              <a:rPr lang="en"/>
              <a:t>combinations</a:t>
            </a:r>
            <a:r>
              <a:rPr lang="en"/>
              <a:t> enabling quick access. </a:t>
            </a:r>
            <a:endParaRPr/>
          </a:p>
          <a:p>
            <a:pPr indent="0" lvl="0" marL="0" rtl="0" algn="l">
              <a:spcBef>
                <a:spcPts val="0"/>
              </a:spcBef>
              <a:spcAft>
                <a:spcPts val="0"/>
              </a:spcAft>
              <a:buNone/>
            </a:pPr>
            <a:r>
              <a:rPr lang="en"/>
              <a:t>They route you directly to that </a:t>
            </a:r>
            <a:r>
              <a:rPr lang="en"/>
              <a:t>consultant</a:t>
            </a:r>
            <a:r>
              <a:rPr lang="en"/>
              <a:t> branch appointment screen. Shows status today + 4 days at a glance.</a:t>
            </a:r>
            <a:endParaRPr/>
          </a:p>
          <a:p>
            <a:pPr indent="0" lvl="0" marL="0" rtl="0" algn="l">
              <a:spcBef>
                <a:spcPts val="0"/>
              </a:spcBef>
              <a:spcAft>
                <a:spcPts val="0"/>
              </a:spcAft>
              <a:buNone/>
            </a:pPr>
            <a:r>
              <a:rPr lang="en"/>
              <a:t> The consultant needs to just see the widget on his phone for his appointment status at any point of time as to how </a:t>
            </a:r>
            <a:r>
              <a:rPr lang="en"/>
              <a:t>many</a:t>
            </a:r>
            <a:r>
              <a:rPr lang="en"/>
              <a:t> appointments and how many have arrived?</a:t>
            </a:r>
            <a:endParaRPr/>
          </a:p>
          <a:p>
            <a:pPr indent="0" lvl="0" marL="0" rtl="0" algn="l">
              <a:spcBef>
                <a:spcPts val="0"/>
              </a:spcBef>
              <a:spcAft>
                <a:spcPts val="0"/>
              </a:spcAft>
              <a:buNone/>
            </a:pPr>
            <a:r>
              <a:rPr lang="en"/>
              <a:t> Even the staff is able to handle the patient call for appointment with widget view as seen above.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ec5d705f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ec5d705f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appointments are autosensed as shown above and tagged with time as appointment on registration on arrival.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e59e40ec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e59e40ec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Patients are arrived in Crystal EMR with creation of tokens. This also in a way records the </a:t>
            </a:r>
            <a:r>
              <a:rPr lang="en"/>
              <a:t>check in</a:t>
            </a:r>
            <a:r>
              <a:rPr lang="en"/>
              <a:t> time of the patient for </a:t>
            </a:r>
            <a:r>
              <a:rPr lang="en"/>
              <a:t>whatever</a:t>
            </a:r>
            <a:r>
              <a:rPr lang="en"/>
              <a:t> service he has come to the clinic.Just for clarity, If a patient come to take appointment, </a:t>
            </a:r>
            <a:r>
              <a:rPr lang="en"/>
              <a:t>obviously</a:t>
            </a:r>
            <a:r>
              <a:rPr lang="en"/>
              <a:t> he does not need a token. Or if you need to review data, tokens are not needed.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4.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4.jpg"/><Relationship Id="rId4" Type="http://schemas.openxmlformats.org/officeDocument/2006/relationships/image" Target="../media/image38.png"/><Relationship Id="rId5" Type="http://schemas.openxmlformats.org/officeDocument/2006/relationships/image" Target="../media/image7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63.jpg"/><Relationship Id="rId5" Type="http://schemas.openxmlformats.org/officeDocument/2006/relationships/hyperlink" Target="https://youtube.com/clip/Ugkxq3-Rxy7q7GPfoCGOKT_YSVEemcqVOdfz"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55.png"/><Relationship Id="rId6"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2.png"/><Relationship Id="rId6"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38.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2.png"/><Relationship Id="rId4" Type="http://schemas.openxmlformats.org/officeDocument/2006/relationships/image" Target="../media/image72.png"/><Relationship Id="rId5"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9.png"/><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0.png"/><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7.png"/><Relationship Id="rId4" Type="http://schemas.openxmlformats.org/officeDocument/2006/relationships/image" Target="../media/image88.png"/><Relationship Id="rId5"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5.png"/><Relationship Id="rId4" Type="http://schemas.openxmlformats.org/officeDocument/2006/relationships/image" Target="../media/image81.png"/><Relationship Id="rId5" Type="http://schemas.openxmlformats.org/officeDocument/2006/relationships/image" Target="../media/image84.png"/><Relationship Id="rId6" Type="http://schemas.openxmlformats.org/officeDocument/2006/relationships/image" Target="../media/image101.png"/><Relationship Id="rId7" Type="http://schemas.openxmlformats.org/officeDocument/2006/relationships/image" Target="../media/image83.png"/><Relationship Id="rId8"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90.png"/><Relationship Id="rId4" Type="http://schemas.openxmlformats.org/officeDocument/2006/relationships/image" Target="../media/image87.png"/><Relationship Id="rId5" Type="http://schemas.openxmlformats.org/officeDocument/2006/relationships/image" Target="../media/image91.png"/><Relationship Id="rId6" Type="http://schemas.openxmlformats.org/officeDocument/2006/relationships/image" Target="../media/image1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92.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93.png"/><Relationship Id="rId7"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112.png"/><Relationship Id="rId5" Type="http://schemas.openxmlformats.org/officeDocument/2006/relationships/image" Target="../media/image104.jpg"/><Relationship Id="rId6" Type="http://schemas.openxmlformats.org/officeDocument/2006/relationships/image" Target="../media/image34.png"/><Relationship Id="rId7" Type="http://schemas.openxmlformats.org/officeDocument/2006/relationships/image" Target="../media/image9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6.png"/><Relationship Id="rId4" Type="http://schemas.openxmlformats.org/officeDocument/2006/relationships/image" Target="../media/image103.png"/><Relationship Id="rId5" Type="http://schemas.openxmlformats.org/officeDocument/2006/relationships/image" Target="../media/image10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13.png"/><Relationship Id="rId4" Type="http://schemas.openxmlformats.org/officeDocument/2006/relationships/image" Target="../media/image110.png"/><Relationship Id="rId5"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11.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05.pn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18.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14.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20.jpg"/><Relationship Id="rId4" Type="http://schemas.openxmlformats.org/officeDocument/2006/relationships/image" Target="../media/image1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24.png"/><Relationship Id="rId4" Type="http://schemas.openxmlformats.org/officeDocument/2006/relationships/image" Target="../media/image1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3.jpg"/><Relationship Id="rId4" Type="http://schemas.openxmlformats.org/officeDocument/2006/relationships/image" Target="../media/image117.jpg"/><Relationship Id="rId5" Type="http://schemas.openxmlformats.org/officeDocument/2006/relationships/image" Target="../media/image128.jpg"/><Relationship Id="rId6" Type="http://schemas.openxmlformats.org/officeDocument/2006/relationships/image" Target="../media/image1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23.png"/><Relationship Id="rId4" Type="http://schemas.openxmlformats.org/officeDocument/2006/relationships/image" Target="../media/image121.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25.png"/><Relationship Id="rId4" Type="http://schemas.openxmlformats.org/officeDocument/2006/relationships/image" Target="../media/image130.png"/><Relationship Id="rId5" Type="http://schemas.openxmlformats.org/officeDocument/2006/relationships/image" Target="../media/image129.png"/><Relationship Id="rId6" Type="http://schemas.openxmlformats.org/officeDocument/2006/relationships/image" Target="../media/image135.png"/><Relationship Id="rId7" Type="http://schemas.openxmlformats.org/officeDocument/2006/relationships/image" Target="../media/image1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6.png"/><Relationship Id="rId4" Type="http://schemas.openxmlformats.org/officeDocument/2006/relationships/image" Target="../media/image1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38.png"/><Relationship Id="rId4" Type="http://schemas.openxmlformats.org/officeDocument/2006/relationships/image" Target="../media/image1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39.png"/><Relationship Id="rId4" Type="http://schemas.openxmlformats.org/officeDocument/2006/relationships/image" Target="../media/image151.png"/><Relationship Id="rId5" Type="http://schemas.openxmlformats.org/officeDocument/2006/relationships/image" Target="../media/image1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145.png"/><Relationship Id="rId4" Type="http://schemas.openxmlformats.org/officeDocument/2006/relationships/image" Target="../media/image1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140.png"/><Relationship Id="rId4" Type="http://schemas.openxmlformats.org/officeDocument/2006/relationships/image" Target="../media/image1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43.jpg"/><Relationship Id="rId4" Type="http://schemas.openxmlformats.org/officeDocument/2006/relationships/image" Target="../media/image14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153.png"/><Relationship Id="rId4" Type="http://schemas.openxmlformats.org/officeDocument/2006/relationships/image" Target="../media/image1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54.png"/><Relationship Id="rId4" Type="http://schemas.openxmlformats.org/officeDocument/2006/relationships/image" Target="../media/image1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156.png"/><Relationship Id="rId4" Type="http://schemas.openxmlformats.org/officeDocument/2006/relationships/image" Target="../media/image160.png"/><Relationship Id="rId10" Type="http://schemas.openxmlformats.org/officeDocument/2006/relationships/image" Target="../media/image164.png"/><Relationship Id="rId9"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49.png"/><Relationship Id="rId7" Type="http://schemas.openxmlformats.org/officeDocument/2006/relationships/image" Target="../media/image162.png"/><Relationship Id="rId8" Type="http://schemas.openxmlformats.org/officeDocument/2006/relationships/image" Target="../media/image1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72.png"/><Relationship Id="rId4" Type="http://schemas.openxmlformats.org/officeDocument/2006/relationships/image" Target="../media/image168.png"/><Relationship Id="rId9" Type="http://schemas.openxmlformats.org/officeDocument/2006/relationships/image" Target="../media/image171.png"/><Relationship Id="rId5" Type="http://schemas.openxmlformats.org/officeDocument/2006/relationships/image" Target="../media/image169.png"/><Relationship Id="rId6" Type="http://schemas.openxmlformats.org/officeDocument/2006/relationships/image" Target="../media/image166.png"/><Relationship Id="rId7" Type="http://schemas.openxmlformats.org/officeDocument/2006/relationships/image" Target="../media/image165.jpg"/><Relationship Id="rId8" Type="http://schemas.openxmlformats.org/officeDocument/2006/relationships/image" Target="../media/image17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6.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 y="0"/>
            <a:ext cx="9144018"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22"/>
          <p:cNvSpPr txBox="1"/>
          <p:nvPr/>
        </p:nvSpPr>
        <p:spPr>
          <a:xfrm>
            <a:off x="419275" y="214675"/>
            <a:ext cx="2323800" cy="2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Token Details</a:t>
            </a:r>
            <a:endParaRPr b="1" sz="1200">
              <a:latin typeface="Montserrat"/>
              <a:ea typeface="Montserrat"/>
              <a:cs typeface="Montserrat"/>
              <a:sym typeface="Montserrat"/>
            </a:endParaRPr>
          </a:p>
        </p:txBody>
      </p:sp>
      <p:grpSp>
        <p:nvGrpSpPr>
          <p:cNvPr id="255" name="Google Shape;255;p22"/>
          <p:cNvGrpSpPr/>
          <p:nvPr/>
        </p:nvGrpSpPr>
        <p:grpSpPr>
          <a:xfrm>
            <a:off x="1965636" y="1514715"/>
            <a:ext cx="4499625" cy="1903099"/>
            <a:chOff x="3993575" y="2740125"/>
            <a:chExt cx="2514600" cy="685802"/>
          </a:xfrm>
        </p:grpSpPr>
        <p:pic>
          <p:nvPicPr>
            <p:cNvPr id="256" name="Google Shape;256;p22"/>
            <p:cNvPicPr preferRelativeResize="0"/>
            <p:nvPr/>
          </p:nvPicPr>
          <p:blipFill rotWithShape="1">
            <a:blip r:embed="rId3">
              <a:alphaModFix/>
            </a:blip>
            <a:srcRect b="48738" l="0" r="0" t="39323"/>
            <a:stretch/>
          </p:blipFill>
          <p:spPr>
            <a:xfrm>
              <a:off x="3993575" y="2740125"/>
              <a:ext cx="2514600" cy="685802"/>
            </a:xfrm>
            <a:prstGeom prst="rect">
              <a:avLst/>
            </a:prstGeom>
            <a:noFill/>
            <a:ln>
              <a:noFill/>
            </a:ln>
          </p:spPr>
        </p:pic>
        <p:grpSp>
          <p:nvGrpSpPr>
            <p:cNvPr id="257" name="Google Shape;257;p22"/>
            <p:cNvGrpSpPr/>
            <p:nvPr/>
          </p:nvGrpSpPr>
          <p:grpSpPr>
            <a:xfrm>
              <a:off x="4089397" y="2816492"/>
              <a:ext cx="22800" cy="567529"/>
              <a:chOff x="4089397" y="2816492"/>
              <a:chExt cx="22800" cy="567529"/>
            </a:xfrm>
          </p:grpSpPr>
          <p:sp>
            <p:nvSpPr>
              <p:cNvPr id="258" name="Google Shape;258;p22"/>
              <p:cNvSpPr/>
              <p:nvPr/>
            </p:nvSpPr>
            <p:spPr>
              <a:xfrm>
                <a:off x="4089397" y="2816492"/>
                <a:ext cx="22800" cy="253500"/>
              </a:xfrm>
              <a:prstGeom prst="rect">
                <a:avLst/>
              </a:prstGeom>
              <a:solidFill>
                <a:srgbClr val="00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4089397" y="3073822"/>
                <a:ext cx="22800" cy="310200"/>
              </a:xfrm>
              <a:prstGeom prst="rect">
                <a:avLst/>
              </a:prstGeom>
              <a:solidFill>
                <a:srgbClr val="FF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60" name="Google Shape;260;p22"/>
          <p:cNvCxnSpPr/>
          <p:nvPr/>
        </p:nvCxnSpPr>
        <p:spPr>
          <a:xfrm>
            <a:off x="3884113" y="2440721"/>
            <a:ext cx="0" cy="1199100"/>
          </a:xfrm>
          <a:prstGeom prst="straightConnector1">
            <a:avLst/>
          </a:prstGeom>
          <a:noFill/>
          <a:ln cap="flat" cmpd="sng" w="19050">
            <a:solidFill>
              <a:srgbClr val="FF0000"/>
            </a:solidFill>
            <a:prstDash val="solid"/>
            <a:round/>
            <a:headEnd len="med" w="med" type="triangle"/>
            <a:tailEnd len="med" w="med" type="none"/>
          </a:ln>
        </p:spPr>
      </p:cxnSp>
      <p:sp>
        <p:nvSpPr>
          <p:cNvPr id="261" name="Google Shape;261;p22"/>
          <p:cNvSpPr txBox="1"/>
          <p:nvPr/>
        </p:nvSpPr>
        <p:spPr>
          <a:xfrm>
            <a:off x="3884113" y="3500905"/>
            <a:ext cx="1380600" cy="2283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Patient Name</a:t>
            </a:r>
            <a:endParaRPr sz="1000"/>
          </a:p>
        </p:txBody>
      </p:sp>
      <p:cxnSp>
        <p:nvCxnSpPr>
          <p:cNvPr id="262" name="Google Shape;262;p22"/>
          <p:cNvCxnSpPr/>
          <p:nvPr/>
        </p:nvCxnSpPr>
        <p:spPr>
          <a:xfrm>
            <a:off x="3571635" y="2757909"/>
            <a:ext cx="0" cy="1199100"/>
          </a:xfrm>
          <a:prstGeom prst="straightConnector1">
            <a:avLst/>
          </a:prstGeom>
          <a:noFill/>
          <a:ln cap="flat" cmpd="sng" w="19050">
            <a:solidFill>
              <a:srgbClr val="FF0000"/>
            </a:solidFill>
            <a:prstDash val="solid"/>
            <a:round/>
            <a:headEnd len="med" w="med" type="triangle"/>
            <a:tailEnd len="med" w="med" type="none"/>
          </a:ln>
        </p:spPr>
      </p:cxnSp>
      <p:sp>
        <p:nvSpPr>
          <p:cNvPr id="263" name="Google Shape;263;p22"/>
          <p:cNvSpPr txBox="1"/>
          <p:nvPr/>
        </p:nvSpPr>
        <p:spPr>
          <a:xfrm>
            <a:off x="3571630" y="3790973"/>
            <a:ext cx="1693200" cy="372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Token Level Service Name</a:t>
            </a:r>
            <a:endParaRPr sz="1000"/>
          </a:p>
        </p:txBody>
      </p:sp>
      <p:cxnSp>
        <p:nvCxnSpPr>
          <p:cNvPr id="264" name="Google Shape;264;p22"/>
          <p:cNvCxnSpPr/>
          <p:nvPr/>
        </p:nvCxnSpPr>
        <p:spPr>
          <a:xfrm>
            <a:off x="3259156" y="3075096"/>
            <a:ext cx="0" cy="1199100"/>
          </a:xfrm>
          <a:prstGeom prst="straightConnector1">
            <a:avLst/>
          </a:prstGeom>
          <a:noFill/>
          <a:ln cap="flat" cmpd="sng" w="19050">
            <a:solidFill>
              <a:srgbClr val="FF0000"/>
            </a:solidFill>
            <a:prstDash val="solid"/>
            <a:round/>
            <a:headEnd len="med" w="med" type="triangle"/>
            <a:tailEnd len="med" w="med" type="none"/>
          </a:ln>
        </p:spPr>
      </p:cxnSp>
      <p:sp>
        <p:nvSpPr>
          <p:cNvPr id="265" name="Google Shape;265;p22"/>
          <p:cNvSpPr txBox="1"/>
          <p:nvPr/>
        </p:nvSpPr>
        <p:spPr>
          <a:xfrm>
            <a:off x="3259144" y="4224433"/>
            <a:ext cx="2005500" cy="372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Stage </a:t>
            </a:r>
            <a:r>
              <a:rPr lang="en" sz="1000"/>
              <a:t>Assigned but not Started </a:t>
            </a:r>
            <a:endParaRPr sz="1000"/>
          </a:p>
        </p:txBody>
      </p:sp>
      <p:cxnSp>
        <p:nvCxnSpPr>
          <p:cNvPr id="266" name="Google Shape;266;p22"/>
          <p:cNvCxnSpPr/>
          <p:nvPr/>
        </p:nvCxnSpPr>
        <p:spPr>
          <a:xfrm>
            <a:off x="2932437" y="3033491"/>
            <a:ext cx="0" cy="1640700"/>
          </a:xfrm>
          <a:prstGeom prst="straightConnector1">
            <a:avLst/>
          </a:prstGeom>
          <a:noFill/>
          <a:ln cap="flat" cmpd="sng" w="19050">
            <a:solidFill>
              <a:srgbClr val="FF0000"/>
            </a:solidFill>
            <a:prstDash val="solid"/>
            <a:round/>
            <a:headEnd len="med" w="med" type="triangle"/>
            <a:tailEnd len="med" w="med" type="none"/>
          </a:ln>
        </p:spPr>
      </p:cxnSp>
      <p:sp>
        <p:nvSpPr>
          <p:cNvPr id="267" name="Google Shape;267;p22"/>
          <p:cNvSpPr txBox="1"/>
          <p:nvPr/>
        </p:nvSpPr>
        <p:spPr>
          <a:xfrm>
            <a:off x="2932458" y="4658591"/>
            <a:ext cx="2332500" cy="393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 If Asterisk ( * ), meaning Stage is  undergoing</a:t>
            </a:r>
            <a:endParaRPr sz="1000"/>
          </a:p>
        </p:txBody>
      </p:sp>
      <p:sp>
        <p:nvSpPr>
          <p:cNvPr id="268" name="Google Shape;268;p22"/>
          <p:cNvSpPr txBox="1"/>
          <p:nvPr/>
        </p:nvSpPr>
        <p:spPr>
          <a:xfrm>
            <a:off x="1583225" y="709150"/>
            <a:ext cx="2323800" cy="665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a:latin typeface="Hind Vadodara"/>
                <a:ea typeface="Hind Vadodara"/>
                <a:cs typeface="Hind Vadodara"/>
                <a:sym typeface="Hind Vadodara"/>
              </a:rPr>
              <a:t>Token Number</a:t>
            </a:r>
            <a:br>
              <a:rPr lang="en" sz="1000">
                <a:latin typeface="Hind Vadodara"/>
                <a:ea typeface="Hind Vadodara"/>
                <a:cs typeface="Hind Vadodara"/>
                <a:sym typeface="Hind Vadodara"/>
              </a:rPr>
            </a:br>
            <a:r>
              <a:rPr lang="en" sz="1000">
                <a:solidFill>
                  <a:schemeClr val="dk1"/>
                </a:solidFill>
                <a:latin typeface="Hind Vadodara"/>
                <a:ea typeface="Hind Vadodara"/>
                <a:cs typeface="Hind Vadodara"/>
                <a:sym typeface="Hind Vadodara"/>
              </a:rPr>
              <a:t>Blue Background: Existing patient</a:t>
            </a:r>
            <a:endParaRPr sz="1000">
              <a:latin typeface="Hind Vadodara"/>
              <a:ea typeface="Hind Vadodara"/>
              <a:cs typeface="Hind Vadodara"/>
              <a:sym typeface="Hind Vadodara"/>
            </a:endParaRPr>
          </a:p>
          <a:p>
            <a:pPr indent="0" lvl="0" marL="0" marR="0" rtl="0" algn="l">
              <a:lnSpc>
                <a:spcPct val="100000"/>
              </a:lnSpc>
              <a:spcBef>
                <a:spcPts val="0"/>
              </a:spcBef>
              <a:spcAft>
                <a:spcPts val="0"/>
              </a:spcAft>
              <a:buNone/>
            </a:pPr>
            <a:r>
              <a:rPr lang="en" sz="1000">
                <a:latin typeface="Hind Vadodara"/>
                <a:ea typeface="Hind Vadodara"/>
                <a:cs typeface="Hind Vadodara"/>
                <a:sym typeface="Hind Vadodara"/>
              </a:rPr>
              <a:t>Orange Background: First Time Patient</a:t>
            </a:r>
            <a:endParaRPr sz="1000">
              <a:latin typeface="Hind Vadodara"/>
              <a:ea typeface="Hind Vadodara"/>
              <a:cs typeface="Hind Vadodara"/>
              <a:sym typeface="Hind Vadodara"/>
            </a:endParaRPr>
          </a:p>
          <a:p>
            <a:pPr indent="0" lvl="0" marL="0" marR="0" rtl="0" algn="l">
              <a:lnSpc>
                <a:spcPct val="100000"/>
              </a:lnSpc>
              <a:spcBef>
                <a:spcPts val="0"/>
              </a:spcBef>
              <a:spcAft>
                <a:spcPts val="0"/>
              </a:spcAft>
              <a:buNone/>
            </a:pPr>
            <a:r>
              <a:t/>
            </a:r>
            <a:endParaRPr sz="1000">
              <a:latin typeface="Hind Vadodara"/>
              <a:ea typeface="Hind Vadodara"/>
              <a:cs typeface="Hind Vadodara"/>
              <a:sym typeface="Hind Vadodara"/>
            </a:endParaRPr>
          </a:p>
        </p:txBody>
      </p:sp>
      <p:cxnSp>
        <p:nvCxnSpPr>
          <p:cNvPr id="269" name="Google Shape;269;p22"/>
          <p:cNvCxnSpPr/>
          <p:nvPr/>
        </p:nvCxnSpPr>
        <p:spPr>
          <a:xfrm rot="10800000">
            <a:off x="3009173" y="1360116"/>
            <a:ext cx="0" cy="376800"/>
          </a:xfrm>
          <a:prstGeom prst="straightConnector1">
            <a:avLst/>
          </a:prstGeom>
          <a:noFill/>
          <a:ln cap="flat" cmpd="sng" w="19050">
            <a:solidFill>
              <a:srgbClr val="FF0000"/>
            </a:solidFill>
            <a:prstDash val="solid"/>
            <a:round/>
            <a:headEnd len="med" w="med" type="triangle"/>
            <a:tailEnd len="med" w="med" type="none"/>
          </a:ln>
        </p:spPr>
      </p:cxnSp>
      <p:sp>
        <p:nvSpPr>
          <p:cNvPr id="270" name="Google Shape;270;p22"/>
          <p:cNvSpPr txBox="1"/>
          <p:nvPr/>
        </p:nvSpPr>
        <p:spPr>
          <a:xfrm>
            <a:off x="5706075" y="709200"/>
            <a:ext cx="2204700" cy="665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000">
                <a:latin typeface="Hind Vadodara"/>
                <a:ea typeface="Hind Vadodara"/>
                <a:cs typeface="Hind Vadodara"/>
                <a:sym typeface="Hind Vadodara"/>
              </a:rPr>
              <a:t>Appointment Time</a:t>
            </a:r>
            <a:endParaRPr sz="1000">
              <a:latin typeface="Hind Vadodara"/>
              <a:ea typeface="Hind Vadodara"/>
              <a:cs typeface="Hind Vadodara"/>
              <a:sym typeface="Hind Vadodara"/>
            </a:endParaRPr>
          </a:p>
          <a:p>
            <a:pPr indent="0" lvl="0" marL="0" marR="0" rtl="0" algn="l">
              <a:lnSpc>
                <a:spcPct val="115000"/>
              </a:lnSpc>
              <a:spcBef>
                <a:spcPts val="0"/>
              </a:spcBef>
              <a:spcAft>
                <a:spcPts val="0"/>
              </a:spcAft>
              <a:buNone/>
            </a:pPr>
            <a:r>
              <a:rPr lang="en" sz="1000">
                <a:latin typeface="Hind Vadodara"/>
                <a:ea typeface="Hind Vadodara"/>
                <a:cs typeface="Hind Vadodara"/>
                <a:sym typeface="Hind Vadodara"/>
              </a:rPr>
              <a:t>(! = Appointment Patient arrived 60 mins before/after the appt time)</a:t>
            </a:r>
            <a:endParaRPr sz="1000">
              <a:latin typeface="Hind Vadodara"/>
              <a:ea typeface="Hind Vadodara"/>
              <a:cs typeface="Hind Vadodara"/>
              <a:sym typeface="Hind Vadodara"/>
            </a:endParaRPr>
          </a:p>
          <a:p>
            <a:pPr indent="0" lvl="0" marL="0" marR="0" rtl="0" algn="l">
              <a:lnSpc>
                <a:spcPct val="115000"/>
              </a:lnSpc>
              <a:spcBef>
                <a:spcPts val="0"/>
              </a:spcBef>
              <a:spcAft>
                <a:spcPts val="0"/>
              </a:spcAft>
              <a:buNone/>
            </a:pPr>
            <a:r>
              <a:rPr lang="en" sz="1000">
                <a:latin typeface="Hind Vadodara"/>
                <a:ea typeface="Hind Vadodara"/>
                <a:cs typeface="Hind Vadodara"/>
                <a:sym typeface="Hind Vadodara"/>
              </a:rPr>
              <a:t> </a:t>
            </a:r>
            <a:endParaRPr sz="1000">
              <a:latin typeface="Hind Vadodara"/>
              <a:ea typeface="Hind Vadodara"/>
              <a:cs typeface="Hind Vadodara"/>
              <a:sym typeface="Hind Vadodara"/>
            </a:endParaRPr>
          </a:p>
        </p:txBody>
      </p:sp>
      <p:cxnSp>
        <p:nvCxnSpPr>
          <p:cNvPr id="271" name="Google Shape;271;p22"/>
          <p:cNvCxnSpPr/>
          <p:nvPr/>
        </p:nvCxnSpPr>
        <p:spPr>
          <a:xfrm rot="10800000">
            <a:off x="6008970" y="1360116"/>
            <a:ext cx="0" cy="376800"/>
          </a:xfrm>
          <a:prstGeom prst="straightConnector1">
            <a:avLst/>
          </a:prstGeom>
          <a:noFill/>
          <a:ln cap="flat" cmpd="sng" w="19050">
            <a:solidFill>
              <a:srgbClr val="FF0000"/>
            </a:solidFill>
            <a:prstDash val="solid"/>
            <a:round/>
            <a:headEnd len="med" w="med" type="triangle"/>
            <a:tailEnd len="med" w="med" type="none"/>
          </a:ln>
        </p:spPr>
      </p:cxnSp>
      <p:sp>
        <p:nvSpPr>
          <p:cNvPr id="272" name="Google Shape;272;p22"/>
          <p:cNvSpPr txBox="1"/>
          <p:nvPr/>
        </p:nvSpPr>
        <p:spPr>
          <a:xfrm>
            <a:off x="3969475" y="709200"/>
            <a:ext cx="1666500" cy="665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000">
                <a:latin typeface="Hind Vadodara"/>
                <a:ea typeface="Hind Vadodara"/>
                <a:cs typeface="Hind Vadodara"/>
                <a:sym typeface="Hind Vadodara"/>
              </a:rPr>
              <a:t>Time</a:t>
            </a:r>
            <a:r>
              <a:rPr lang="en" sz="1000">
                <a:latin typeface="Hind Vadodara"/>
                <a:ea typeface="Hind Vadodara"/>
                <a:cs typeface="Hind Vadodara"/>
                <a:sym typeface="Hind Vadodara"/>
              </a:rPr>
              <a:t> in minutes </a:t>
            </a:r>
            <a:endParaRPr sz="1000">
              <a:latin typeface="Hind Vadodara"/>
              <a:ea typeface="Hind Vadodara"/>
              <a:cs typeface="Hind Vadodara"/>
              <a:sym typeface="Hind Vadodara"/>
            </a:endParaRPr>
          </a:p>
          <a:p>
            <a:pPr indent="0" lvl="0" marL="0" marR="0" rtl="0" algn="l">
              <a:lnSpc>
                <a:spcPct val="100000"/>
              </a:lnSpc>
              <a:spcBef>
                <a:spcPts val="0"/>
              </a:spcBef>
              <a:spcAft>
                <a:spcPts val="0"/>
              </a:spcAft>
              <a:buNone/>
            </a:pPr>
            <a:r>
              <a:rPr lang="en" sz="1000">
                <a:latin typeface="Hind Vadodara"/>
                <a:ea typeface="Hind Vadodara"/>
                <a:cs typeface="Hind Vadodara"/>
                <a:sym typeface="Hind Vadodara"/>
              </a:rPr>
              <a:t>(Time from token creation)</a:t>
            </a:r>
            <a:br>
              <a:rPr lang="en" sz="1000">
                <a:latin typeface="Hind Vadodara"/>
                <a:ea typeface="Hind Vadodara"/>
                <a:cs typeface="Hind Vadodara"/>
                <a:sym typeface="Hind Vadodara"/>
              </a:rPr>
            </a:br>
            <a:endParaRPr sz="1000">
              <a:latin typeface="Hind Vadodara"/>
              <a:ea typeface="Hind Vadodara"/>
              <a:cs typeface="Hind Vadodara"/>
              <a:sym typeface="Hind Vadodara"/>
            </a:endParaRPr>
          </a:p>
        </p:txBody>
      </p:sp>
      <p:cxnSp>
        <p:nvCxnSpPr>
          <p:cNvPr id="273" name="Google Shape;273;p22"/>
          <p:cNvCxnSpPr/>
          <p:nvPr/>
        </p:nvCxnSpPr>
        <p:spPr>
          <a:xfrm rot="10800000">
            <a:off x="4762375" y="1374575"/>
            <a:ext cx="0" cy="541200"/>
          </a:xfrm>
          <a:prstGeom prst="straightConnector1">
            <a:avLst/>
          </a:prstGeom>
          <a:noFill/>
          <a:ln cap="flat" cmpd="sng" w="19050">
            <a:solidFill>
              <a:srgbClr val="FF0000"/>
            </a:solidFill>
            <a:prstDash val="solid"/>
            <a:round/>
            <a:headEnd len="med" w="med" type="none"/>
            <a:tailEnd len="med" w="med" type="none"/>
          </a:ln>
        </p:spPr>
      </p:cxnSp>
      <p:cxnSp>
        <p:nvCxnSpPr>
          <p:cNvPr id="274" name="Google Shape;274;p22"/>
          <p:cNvCxnSpPr/>
          <p:nvPr/>
        </p:nvCxnSpPr>
        <p:spPr>
          <a:xfrm rot="10800000">
            <a:off x="1820010" y="2277645"/>
            <a:ext cx="280800" cy="0"/>
          </a:xfrm>
          <a:prstGeom prst="straightConnector1">
            <a:avLst/>
          </a:prstGeom>
          <a:noFill/>
          <a:ln cap="flat" cmpd="sng" w="19050">
            <a:solidFill>
              <a:srgbClr val="FF0000"/>
            </a:solidFill>
            <a:prstDash val="solid"/>
            <a:round/>
            <a:headEnd len="med" w="med" type="triangle"/>
            <a:tailEnd len="med" w="med" type="none"/>
          </a:ln>
        </p:spPr>
      </p:cxnSp>
      <p:cxnSp>
        <p:nvCxnSpPr>
          <p:cNvPr id="275" name="Google Shape;275;p22"/>
          <p:cNvCxnSpPr/>
          <p:nvPr/>
        </p:nvCxnSpPr>
        <p:spPr>
          <a:xfrm rot="10800000">
            <a:off x="1820010" y="2898882"/>
            <a:ext cx="280800" cy="0"/>
          </a:xfrm>
          <a:prstGeom prst="straightConnector1">
            <a:avLst/>
          </a:prstGeom>
          <a:noFill/>
          <a:ln cap="flat" cmpd="sng" w="19050">
            <a:solidFill>
              <a:srgbClr val="FF0000"/>
            </a:solidFill>
            <a:prstDash val="solid"/>
            <a:round/>
            <a:headEnd len="med" w="med" type="triangle"/>
            <a:tailEnd len="med" w="med" type="none"/>
          </a:ln>
        </p:spPr>
      </p:cxnSp>
      <p:cxnSp>
        <p:nvCxnSpPr>
          <p:cNvPr id="276" name="Google Shape;276;p22"/>
          <p:cNvCxnSpPr/>
          <p:nvPr/>
        </p:nvCxnSpPr>
        <p:spPr>
          <a:xfrm>
            <a:off x="5446508" y="3136535"/>
            <a:ext cx="22200" cy="1498500"/>
          </a:xfrm>
          <a:prstGeom prst="straightConnector1">
            <a:avLst/>
          </a:prstGeom>
          <a:noFill/>
          <a:ln cap="flat" cmpd="sng" w="19050">
            <a:solidFill>
              <a:srgbClr val="FF0000"/>
            </a:solidFill>
            <a:prstDash val="solid"/>
            <a:round/>
            <a:headEnd len="med" w="med" type="triangle"/>
            <a:tailEnd len="med" w="med" type="none"/>
          </a:ln>
        </p:spPr>
      </p:cxnSp>
      <p:cxnSp>
        <p:nvCxnSpPr>
          <p:cNvPr id="277" name="Google Shape;277;p22"/>
          <p:cNvCxnSpPr/>
          <p:nvPr/>
        </p:nvCxnSpPr>
        <p:spPr>
          <a:xfrm>
            <a:off x="2494966" y="2970053"/>
            <a:ext cx="0" cy="771000"/>
          </a:xfrm>
          <a:prstGeom prst="straightConnector1">
            <a:avLst/>
          </a:prstGeom>
          <a:noFill/>
          <a:ln cap="flat" cmpd="sng" w="19050">
            <a:solidFill>
              <a:srgbClr val="FF0000"/>
            </a:solidFill>
            <a:prstDash val="solid"/>
            <a:round/>
            <a:headEnd len="med" w="med" type="triangle"/>
            <a:tailEnd len="med" w="med" type="none"/>
          </a:ln>
        </p:spPr>
      </p:cxnSp>
      <p:cxnSp>
        <p:nvCxnSpPr>
          <p:cNvPr id="278" name="Google Shape;278;p22"/>
          <p:cNvCxnSpPr/>
          <p:nvPr/>
        </p:nvCxnSpPr>
        <p:spPr>
          <a:xfrm rot="10800000">
            <a:off x="1797332" y="3731844"/>
            <a:ext cx="705600" cy="0"/>
          </a:xfrm>
          <a:prstGeom prst="straightConnector1">
            <a:avLst/>
          </a:prstGeom>
          <a:noFill/>
          <a:ln cap="flat" cmpd="sng" w="19050">
            <a:solidFill>
              <a:srgbClr val="FF0000"/>
            </a:solidFill>
            <a:prstDash val="solid"/>
            <a:round/>
            <a:headEnd len="med" w="med" type="none"/>
            <a:tailEnd len="med" w="med" type="none"/>
          </a:ln>
        </p:spPr>
      </p:cxnSp>
      <p:cxnSp>
        <p:nvCxnSpPr>
          <p:cNvPr id="279" name="Google Shape;279;p22"/>
          <p:cNvCxnSpPr>
            <a:endCxn id="280" idx="1"/>
          </p:cNvCxnSpPr>
          <p:nvPr/>
        </p:nvCxnSpPr>
        <p:spPr>
          <a:xfrm>
            <a:off x="6258955" y="3009451"/>
            <a:ext cx="429000" cy="900"/>
          </a:xfrm>
          <a:prstGeom prst="straightConnector1">
            <a:avLst/>
          </a:prstGeom>
          <a:noFill/>
          <a:ln cap="flat" cmpd="sng" w="19050">
            <a:solidFill>
              <a:srgbClr val="FF0000"/>
            </a:solidFill>
            <a:prstDash val="solid"/>
            <a:round/>
            <a:headEnd len="med" w="med" type="triangle"/>
            <a:tailEnd len="med" w="med" type="none"/>
          </a:ln>
        </p:spPr>
      </p:cxnSp>
      <p:cxnSp>
        <p:nvCxnSpPr>
          <p:cNvPr id="281" name="Google Shape;281;p22"/>
          <p:cNvCxnSpPr/>
          <p:nvPr/>
        </p:nvCxnSpPr>
        <p:spPr>
          <a:xfrm>
            <a:off x="5696491" y="3136535"/>
            <a:ext cx="1800" cy="774000"/>
          </a:xfrm>
          <a:prstGeom prst="straightConnector1">
            <a:avLst/>
          </a:prstGeom>
          <a:noFill/>
          <a:ln cap="flat" cmpd="sng" w="19050">
            <a:solidFill>
              <a:srgbClr val="FF0000"/>
            </a:solidFill>
            <a:prstDash val="solid"/>
            <a:round/>
            <a:headEnd len="med" w="med" type="triangle"/>
            <a:tailEnd len="med" w="med" type="none"/>
          </a:ln>
        </p:spPr>
      </p:cxnSp>
      <p:cxnSp>
        <p:nvCxnSpPr>
          <p:cNvPr id="282" name="Google Shape;282;p22"/>
          <p:cNvCxnSpPr>
            <a:stCxn id="283" idx="1"/>
          </p:cNvCxnSpPr>
          <p:nvPr/>
        </p:nvCxnSpPr>
        <p:spPr>
          <a:xfrm rot="10800000">
            <a:off x="5706074" y="3894560"/>
            <a:ext cx="808500" cy="3000"/>
          </a:xfrm>
          <a:prstGeom prst="straightConnector1">
            <a:avLst/>
          </a:prstGeom>
          <a:noFill/>
          <a:ln cap="flat" cmpd="sng" w="19050">
            <a:solidFill>
              <a:srgbClr val="FF0000"/>
            </a:solidFill>
            <a:prstDash val="solid"/>
            <a:round/>
            <a:headEnd len="med" w="med" type="none"/>
            <a:tailEnd len="med" w="med" type="none"/>
          </a:ln>
        </p:spPr>
      </p:cxnSp>
      <p:cxnSp>
        <p:nvCxnSpPr>
          <p:cNvPr id="284" name="Google Shape;284;p22"/>
          <p:cNvCxnSpPr>
            <a:stCxn id="285" idx="1"/>
          </p:cNvCxnSpPr>
          <p:nvPr/>
        </p:nvCxnSpPr>
        <p:spPr>
          <a:xfrm rot="10800000">
            <a:off x="5477474" y="4631565"/>
            <a:ext cx="1037100" cy="0"/>
          </a:xfrm>
          <a:prstGeom prst="straightConnector1">
            <a:avLst/>
          </a:prstGeom>
          <a:noFill/>
          <a:ln cap="flat" cmpd="sng" w="19050">
            <a:solidFill>
              <a:srgbClr val="FF0000"/>
            </a:solidFill>
            <a:prstDash val="solid"/>
            <a:round/>
            <a:headEnd len="med" w="med" type="none"/>
            <a:tailEnd len="med" w="med" type="none"/>
          </a:ln>
        </p:spPr>
      </p:cxnSp>
      <p:sp>
        <p:nvSpPr>
          <p:cNvPr id="286" name="Google Shape;286;p22"/>
          <p:cNvSpPr txBox="1"/>
          <p:nvPr/>
        </p:nvSpPr>
        <p:spPr>
          <a:xfrm>
            <a:off x="623650" y="3627776"/>
            <a:ext cx="1173600" cy="8373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Patient Photo</a:t>
            </a:r>
            <a:endParaRPr b="1" sz="1000"/>
          </a:p>
          <a:p>
            <a:pPr indent="0" lvl="0" marL="0" rtl="0" algn="l">
              <a:lnSpc>
                <a:spcPct val="115000"/>
              </a:lnSpc>
              <a:spcBef>
                <a:spcPts val="0"/>
              </a:spcBef>
              <a:spcAft>
                <a:spcPts val="0"/>
              </a:spcAft>
              <a:buNone/>
            </a:pPr>
            <a:r>
              <a:rPr lang="en" sz="1000">
                <a:latin typeface="Hind Vadodara"/>
                <a:ea typeface="Hind Vadodara"/>
                <a:cs typeface="Hind Vadodara"/>
                <a:sym typeface="Hind Vadodara"/>
              </a:rPr>
              <a:t>(If flashing, meaning Patient needs attention)</a:t>
            </a:r>
            <a:endParaRPr sz="1000"/>
          </a:p>
        </p:txBody>
      </p:sp>
      <p:sp>
        <p:nvSpPr>
          <p:cNvPr id="287" name="Google Shape;287;p22"/>
          <p:cNvSpPr txBox="1"/>
          <p:nvPr/>
        </p:nvSpPr>
        <p:spPr>
          <a:xfrm>
            <a:off x="646431" y="2049570"/>
            <a:ext cx="1173600" cy="456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Token Level Attendant color</a:t>
            </a:r>
            <a:endParaRPr sz="1000"/>
          </a:p>
        </p:txBody>
      </p:sp>
      <p:sp>
        <p:nvSpPr>
          <p:cNvPr id="288" name="Google Shape;288;p22"/>
          <p:cNvSpPr txBox="1"/>
          <p:nvPr/>
        </p:nvSpPr>
        <p:spPr>
          <a:xfrm>
            <a:off x="646425" y="2706150"/>
            <a:ext cx="1173600" cy="6027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Undergoing  Stage Color</a:t>
            </a:r>
            <a:endParaRPr sz="1000"/>
          </a:p>
          <a:p>
            <a:pPr indent="0" lvl="0" marL="0" rtl="0" algn="l">
              <a:spcBef>
                <a:spcPts val="0"/>
              </a:spcBef>
              <a:spcAft>
                <a:spcPts val="0"/>
              </a:spcAft>
              <a:buNone/>
            </a:pPr>
            <a:r>
              <a:rPr lang="en" sz="1000"/>
              <a:t>(Ex. Dilation)</a:t>
            </a:r>
            <a:endParaRPr sz="1000"/>
          </a:p>
        </p:txBody>
      </p:sp>
      <p:sp>
        <p:nvSpPr>
          <p:cNvPr id="280" name="Google Shape;280;p22"/>
          <p:cNvSpPr txBox="1"/>
          <p:nvPr/>
        </p:nvSpPr>
        <p:spPr>
          <a:xfrm>
            <a:off x="6687955" y="2782051"/>
            <a:ext cx="1173600" cy="456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Total </a:t>
            </a:r>
            <a:r>
              <a:rPr b="1" lang="en" sz="1000"/>
              <a:t>Suggested Amount</a:t>
            </a:r>
            <a:endParaRPr b="1" sz="1000"/>
          </a:p>
        </p:txBody>
      </p:sp>
      <p:sp>
        <p:nvSpPr>
          <p:cNvPr id="283" name="Google Shape;283;p22"/>
          <p:cNvSpPr txBox="1"/>
          <p:nvPr/>
        </p:nvSpPr>
        <p:spPr>
          <a:xfrm>
            <a:off x="6514574" y="3520760"/>
            <a:ext cx="1396200" cy="7536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Received Amount in </a:t>
            </a:r>
            <a:r>
              <a:rPr b="1" lang="en" sz="1000"/>
              <a:t>Non-Cash</a:t>
            </a:r>
            <a:endParaRPr b="1" sz="1000"/>
          </a:p>
          <a:p>
            <a:pPr indent="0" lvl="0" marL="0" rtl="0" algn="l">
              <a:spcBef>
                <a:spcPts val="0"/>
              </a:spcBef>
              <a:spcAft>
                <a:spcPts val="0"/>
              </a:spcAft>
              <a:buNone/>
            </a:pPr>
            <a:r>
              <a:rPr lang="en" sz="1000"/>
              <a:t>(Debit Card, Wallet, Cheque etc)</a:t>
            </a:r>
            <a:endParaRPr sz="1000"/>
          </a:p>
        </p:txBody>
      </p:sp>
      <p:sp>
        <p:nvSpPr>
          <p:cNvPr id="285" name="Google Shape;285;p22"/>
          <p:cNvSpPr txBox="1"/>
          <p:nvPr/>
        </p:nvSpPr>
        <p:spPr>
          <a:xfrm>
            <a:off x="6514574" y="4403265"/>
            <a:ext cx="1396200" cy="456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Received Amount in </a:t>
            </a:r>
            <a:r>
              <a:rPr b="1" lang="en" sz="1000"/>
              <a:t>Cash </a:t>
            </a:r>
            <a:endParaRPr b="1" sz="1000"/>
          </a:p>
        </p:txBody>
      </p:sp>
      <p:pic>
        <p:nvPicPr>
          <p:cNvPr id="289" name="Google Shape;289;p22"/>
          <p:cNvPicPr preferRelativeResize="0"/>
          <p:nvPr/>
        </p:nvPicPr>
        <p:blipFill rotWithShape="1">
          <a:blip r:embed="rId4">
            <a:alphaModFix/>
          </a:blip>
          <a:srcRect b="63123" l="83742" r="6148" t="34595"/>
          <a:stretch/>
        </p:blipFill>
        <p:spPr>
          <a:xfrm>
            <a:off x="5741866" y="1736916"/>
            <a:ext cx="491353" cy="343056"/>
          </a:xfrm>
          <a:prstGeom prst="rect">
            <a:avLst/>
          </a:prstGeom>
          <a:noFill/>
          <a:ln>
            <a:noFill/>
          </a:ln>
        </p:spPr>
      </p:pic>
      <p:pic>
        <p:nvPicPr>
          <p:cNvPr id="290" name="Google Shape;290;p22"/>
          <p:cNvPicPr preferRelativeResize="0"/>
          <p:nvPr/>
        </p:nvPicPr>
        <p:blipFill rotWithShape="1">
          <a:blip r:embed="rId5">
            <a:alphaModFix/>
          </a:blip>
          <a:srcRect b="88719" l="36774" r="56507" t="7065"/>
          <a:stretch/>
        </p:blipFill>
        <p:spPr>
          <a:xfrm>
            <a:off x="2227340" y="1685050"/>
            <a:ext cx="201632" cy="228272"/>
          </a:xfrm>
          <a:prstGeom prst="rect">
            <a:avLst/>
          </a:prstGeom>
          <a:noFill/>
          <a:ln>
            <a:noFill/>
          </a:ln>
        </p:spPr>
      </p:pic>
      <p:pic>
        <p:nvPicPr>
          <p:cNvPr id="291" name="Google Shape;291;p22"/>
          <p:cNvPicPr preferRelativeResize="0"/>
          <p:nvPr/>
        </p:nvPicPr>
        <p:blipFill rotWithShape="1">
          <a:blip r:embed="rId5">
            <a:alphaModFix/>
          </a:blip>
          <a:srcRect b="88719" l="36774" r="56507" t="7065"/>
          <a:stretch/>
        </p:blipFill>
        <p:spPr>
          <a:xfrm rot="10800000">
            <a:off x="2618255" y="1685052"/>
            <a:ext cx="201632" cy="228272"/>
          </a:xfrm>
          <a:prstGeom prst="rect">
            <a:avLst/>
          </a:prstGeom>
          <a:noFill/>
          <a:ln>
            <a:noFill/>
          </a:ln>
        </p:spPr>
      </p:pic>
      <p:sp>
        <p:nvSpPr>
          <p:cNvPr id="292" name="Google Shape;292;p22"/>
          <p:cNvSpPr txBox="1"/>
          <p:nvPr/>
        </p:nvSpPr>
        <p:spPr>
          <a:xfrm>
            <a:off x="646431" y="1445599"/>
            <a:ext cx="1173600" cy="456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Right &amp; Left Eye Event Indication</a:t>
            </a:r>
            <a:endParaRPr sz="1000"/>
          </a:p>
        </p:txBody>
      </p:sp>
      <p:cxnSp>
        <p:nvCxnSpPr>
          <p:cNvPr id="293" name="Google Shape;293;p22"/>
          <p:cNvCxnSpPr/>
          <p:nvPr/>
        </p:nvCxnSpPr>
        <p:spPr>
          <a:xfrm>
            <a:off x="1815171" y="1493885"/>
            <a:ext cx="933300" cy="0"/>
          </a:xfrm>
          <a:prstGeom prst="straightConnector1">
            <a:avLst/>
          </a:prstGeom>
          <a:noFill/>
          <a:ln cap="flat" cmpd="sng" w="19050">
            <a:solidFill>
              <a:srgbClr val="FF0000"/>
            </a:solidFill>
            <a:prstDash val="solid"/>
            <a:round/>
            <a:headEnd len="med" w="med" type="none"/>
            <a:tailEnd len="med" w="med" type="none"/>
          </a:ln>
        </p:spPr>
      </p:cxnSp>
      <p:cxnSp>
        <p:nvCxnSpPr>
          <p:cNvPr id="294" name="Google Shape;294;p22"/>
          <p:cNvCxnSpPr/>
          <p:nvPr/>
        </p:nvCxnSpPr>
        <p:spPr>
          <a:xfrm rot="10800000">
            <a:off x="2748425" y="1493763"/>
            <a:ext cx="0" cy="254100"/>
          </a:xfrm>
          <a:prstGeom prst="straightConnector1">
            <a:avLst/>
          </a:prstGeom>
          <a:noFill/>
          <a:ln cap="flat" cmpd="sng" w="19050">
            <a:solidFill>
              <a:srgbClr val="FF0000"/>
            </a:solidFill>
            <a:prstDash val="solid"/>
            <a:round/>
            <a:headEnd len="med" w="med" type="triangle"/>
            <a:tailEnd len="med" w="med" type="none"/>
          </a:ln>
        </p:spPr>
      </p:cxnSp>
      <p:cxnSp>
        <p:nvCxnSpPr>
          <p:cNvPr id="295" name="Google Shape;295;p22"/>
          <p:cNvCxnSpPr/>
          <p:nvPr/>
        </p:nvCxnSpPr>
        <p:spPr>
          <a:xfrm rot="10800000">
            <a:off x="2310955" y="1493763"/>
            <a:ext cx="0" cy="254100"/>
          </a:xfrm>
          <a:prstGeom prst="straightConnector1">
            <a:avLst/>
          </a:prstGeom>
          <a:noFill/>
          <a:ln cap="flat" cmpd="sng" w="19050">
            <a:solidFill>
              <a:srgbClr val="FF0000"/>
            </a:solidFill>
            <a:prstDash val="solid"/>
            <a:round/>
            <a:headEnd len="med" w="med" type="triangle"/>
            <a:tailEnd len="med" w="med" type="none"/>
          </a:ln>
        </p:spPr>
      </p:cxnSp>
      <p:grpSp>
        <p:nvGrpSpPr>
          <p:cNvPr id="296" name="Google Shape;296;p22"/>
          <p:cNvGrpSpPr/>
          <p:nvPr/>
        </p:nvGrpSpPr>
        <p:grpSpPr>
          <a:xfrm>
            <a:off x="2170535" y="1737032"/>
            <a:ext cx="280824" cy="223895"/>
            <a:chOff x="1429424" y="2888650"/>
            <a:chExt cx="148200" cy="116400"/>
          </a:xfrm>
        </p:grpSpPr>
        <p:sp>
          <p:nvSpPr>
            <p:cNvPr id="297" name="Google Shape;297;p22"/>
            <p:cNvSpPr/>
            <p:nvPr/>
          </p:nvSpPr>
          <p:spPr>
            <a:xfrm>
              <a:off x="1439400" y="2888650"/>
              <a:ext cx="124500" cy="1164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298" name="Google Shape;298;p22"/>
            <p:cNvSpPr txBox="1"/>
            <p:nvPr/>
          </p:nvSpPr>
          <p:spPr>
            <a:xfrm>
              <a:off x="1429424" y="2902593"/>
              <a:ext cx="148200" cy="8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1</a:t>
              </a:r>
              <a:endParaRPr sz="1000"/>
            </a:p>
          </p:txBody>
        </p:sp>
      </p:grpSp>
      <p:grpSp>
        <p:nvGrpSpPr>
          <p:cNvPr id="299" name="Google Shape;299;p22"/>
          <p:cNvGrpSpPr/>
          <p:nvPr/>
        </p:nvGrpSpPr>
        <p:grpSpPr>
          <a:xfrm>
            <a:off x="2589844" y="1737032"/>
            <a:ext cx="280824" cy="223895"/>
            <a:chOff x="1429424" y="2888650"/>
            <a:chExt cx="148200" cy="116400"/>
          </a:xfrm>
        </p:grpSpPr>
        <p:sp>
          <p:nvSpPr>
            <p:cNvPr id="300" name="Google Shape;300;p22"/>
            <p:cNvSpPr/>
            <p:nvPr/>
          </p:nvSpPr>
          <p:spPr>
            <a:xfrm>
              <a:off x="1439400" y="2888650"/>
              <a:ext cx="124500" cy="1164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301" name="Google Shape;301;p22"/>
            <p:cNvSpPr txBox="1"/>
            <p:nvPr/>
          </p:nvSpPr>
          <p:spPr>
            <a:xfrm>
              <a:off x="1429424" y="2902593"/>
              <a:ext cx="148200" cy="8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1</a:t>
              </a:r>
              <a:endParaRPr sz="1000"/>
            </a:p>
          </p:txBody>
        </p:sp>
      </p:grpSp>
      <p:sp>
        <p:nvSpPr>
          <p:cNvPr id="302" name="Google Shape;302;p22"/>
          <p:cNvSpPr/>
          <p:nvPr/>
        </p:nvSpPr>
        <p:spPr>
          <a:xfrm>
            <a:off x="3207475" y="2135525"/>
            <a:ext cx="456900" cy="223800"/>
          </a:xfrm>
          <a:prstGeom prst="rect">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2249275" y="2388438"/>
            <a:ext cx="491400" cy="106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2"/>
          <p:cNvCxnSpPr/>
          <p:nvPr/>
        </p:nvCxnSpPr>
        <p:spPr>
          <a:xfrm>
            <a:off x="3317175" y="1915775"/>
            <a:ext cx="1446300" cy="0"/>
          </a:xfrm>
          <a:prstGeom prst="straightConnector1">
            <a:avLst/>
          </a:prstGeom>
          <a:noFill/>
          <a:ln cap="flat" cmpd="sng" w="19050">
            <a:solidFill>
              <a:srgbClr val="FF0000"/>
            </a:solidFill>
            <a:prstDash val="solid"/>
            <a:round/>
            <a:headEnd len="med" w="med" type="triangl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23"/>
          <p:cNvSpPr txBox="1"/>
          <p:nvPr/>
        </p:nvSpPr>
        <p:spPr>
          <a:xfrm>
            <a:off x="419275" y="154600"/>
            <a:ext cx="3227700" cy="27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Crystal EMR App - Home Screen</a:t>
            </a:r>
            <a:endParaRPr b="1">
              <a:solidFill>
                <a:schemeClr val="dk1"/>
              </a:solidFill>
              <a:latin typeface="Raleway"/>
              <a:ea typeface="Raleway"/>
              <a:cs typeface="Raleway"/>
              <a:sym typeface="Raleway"/>
            </a:endParaRPr>
          </a:p>
        </p:txBody>
      </p:sp>
      <p:sp>
        <p:nvSpPr>
          <p:cNvPr id="311" name="Google Shape;311;p23"/>
          <p:cNvSpPr txBox="1"/>
          <p:nvPr/>
        </p:nvSpPr>
        <p:spPr>
          <a:xfrm>
            <a:off x="5907675" y="797500"/>
            <a:ext cx="2796600" cy="3694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solidFill>
                  <a:schemeClr val="dk1"/>
                </a:solidFill>
                <a:latin typeface="Montserrat"/>
                <a:ea typeface="Montserrat"/>
                <a:cs typeface="Montserrat"/>
                <a:sym typeface="Montserrat"/>
              </a:rPr>
              <a:t>OPD / IPD module:</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200">
                <a:solidFill>
                  <a:schemeClr val="dk1"/>
                </a:solidFill>
                <a:latin typeface="Montserrat"/>
                <a:ea typeface="Montserrat"/>
                <a:cs typeface="Montserrat"/>
                <a:sym typeface="Montserrat"/>
              </a:rPr>
              <a:t>Caters to patients data right from arrival to departure involving the whole flow of visit related data from :</a:t>
            </a:r>
            <a:endParaRPr sz="1200">
              <a:solidFill>
                <a:schemeClr val="dk1"/>
              </a:solidFill>
              <a:latin typeface="Montserrat"/>
              <a:ea typeface="Montserrat"/>
              <a:cs typeface="Montserrat"/>
              <a:sym typeface="Montserrat"/>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Registration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Visit Data Entry and Reports  (Visit Report/Specs Presc/Medicine Presc)</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Billing</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Inventory management</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Surgery related info capture and reports (e.g.Discharge summary)</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Task scheduling</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Events recording</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en" sz="1200">
                <a:solidFill>
                  <a:schemeClr val="dk1"/>
                </a:solidFill>
                <a:latin typeface="Montserrat"/>
                <a:ea typeface="Montserrat"/>
                <a:cs typeface="Montserrat"/>
                <a:sym typeface="Montserrat"/>
              </a:rPr>
              <a:t>Surgery scheduling</a:t>
            </a:r>
            <a:endParaRPr sz="1200">
              <a:solidFill>
                <a:schemeClr val="dk1"/>
              </a:solidFill>
              <a:latin typeface="Montserrat"/>
              <a:ea typeface="Montserrat"/>
              <a:cs typeface="Montserrat"/>
              <a:sym typeface="Montserrat"/>
            </a:endParaRPr>
          </a:p>
        </p:txBody>
      </p:sp>
      <p:pic>
        <p:nvPicPr>
          <p:cNvPr id="312" name="Google Shape;312;p23"/>
          <p:cNvPicPr preferRelativeResize="0"/>
          <p:nvPr/>
        </p:nvPicPr>
        <p:blipFill>
          <a:blip r:embed="rId3">
            <a:alphaModFix/>
          </a:blip>
          <a:stretch>
            <a:fillRect/>
          </a:stretch>
        </p:blipFill>
        <p:spPr>
          <a:xfrm>
            <a:off x="427350" y="780064"/>
            <a:ext cx="2378290" cy="4228066"/>
          </a:xfrm>
          <a:prstGeom prst="rect">
            <a:avLst/>
          </a:prstGeom>
          <a:noFill/>
          <a:ln>
            <a:noFill/>
          </a:ln>
        </p:spPr>
      </p:pic>
      <p:cxnSp>
        <p:nvCxnSpPr>
          <p:cNvPr id="313" name="Google Shape;313;p23"/>
          <p:cNvCxnSpPr>
            <a:endCxn id="314" idx="1"/>
          </p:cNvCxnSpPr>
          <p:nvPr/>
        </p:nvCxnSpPr>
        <p:spPr>
          <a:xfrm>
            <a:off x="2790233" y="2894107"/>
            <a:ext cx="399900" cy="0"/>
          </a:xfrm>
          <a:prstGeom prst="straightConnector1">
            <a:avLst/>
          </a:prstGeom>
          <a:noFill/>
          <a:ln cap="flat" cmpd="sng" w="19050">
            <a:solidFill>
              <a:srgbClr val="FF0000"/>
            </a:solidFill>
            <a:prstDash val="solid"/>
            <a:round/>
            <a:headEnd len="med" w="med" type="none"/>
            <a:tailEnd len="med" w="med" type="triangle"/>
          </a:ln>
        </p:spPr>
      </p:cxnSp>
      <p:sp>
        <p:nvSpPr>
          <p:cNvPr id="315" name="Google Shape;315;p23"/>
          <p:cNvSpPr txBox="1"/>
          <p:nvPr/>
        </p:nvSpPr>
        <p:spPr>
          <a:xfrm>
            <a:off x="748935" y="428200"/>
            <a:ext cx="165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Start of OPD/IPD</a:t>
            </a:r>
            <a:endParaRPr sz="1200">
              <a:latin typeface="Montserrat"/>
              <a:ea typeface="Montserrat"/>
              <a:cs typeface="Montserrat"/>
              <a:sym typeface="Montserrat"/>
            </a:endParaRPr>
          </a:p>
        </p:txBody>
      </p:sp>
      <p:sp>
        <p:nvSpPr>
          <p:cNvPr id="316" name="Google Shape;316;p23"/>
          <p:cNvSpPr txBox="1"/>
          <p:nvPr/>
        </p:nvSpPr>
        <p:spPr>
          <a:xfrm>
            <a:off x="3350224" y="428200"/>
            <a:ext cx="205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a:ea typeface="Montserrat"/>
                <a:cs typeface="Montserrat"/>
                <a:sym typeface="Montserrat"/>
              </a:rPr>
              <a:t>Typical</a:t>
            </a:r>
            <a:r>
              <a:rPr lang="en" sz="1200">
                <a:solidFill>
                  <a:schemeClr val="dk1"/>
                </a:solidFill>
                <a:latin typeface="Montserrat"/>
                <a:ea typeface="Montserrat"/>
                <a:cs typeface="Montserrat"/>
                <a:sym typeface="Montserrat"/>
              </a:rPr>
              <a:t> Daily OPD/IPD</a:t>
            </a:r>
            <a:endParaRPr sz="1200">
              <a:latin typeface="Montserrat"/>
              <a:ea typeface="Montserrat"/>
              <a:cs typeface="Montserrat"/>
              <a:sym typeface="Montserrat"/>
            </a:endParaRPr>
          </a:p>
        </p:txBody>
      </p:sp>
      <p:grpSp>
        <p:nvGrpSpPr>
          <p:cNvPr id="317" name="Google Shape;317;p23"/>
          <p:cNvGrpSpPr/>
          <p:nvPr/>
        </p:nvGrpSpPr>
        <p:grpSpPr>
          <a:xfrm>
            <a:off x="3190133" y="780064"/>
            <a:ext cx="2378295" cy="4228085"/>
            <a:chOff x="3190133" y="780064"/>
            <a:chExt cx="2378295" cy="4228085"/>
          </a:xfrm>
        </p:grpSpPr>
        <p:pic>
          <p:nvPicPr>
            <p:cNvPr id="314" name="Google Shape;314;p23"/>
            <p:cNvPicPr preferRelativeResize="0"/>
            <p:nvPr/>
          </p:nvPicPr>
          <p:blipFill>
            <a:blip r:embed="rId4">
              <a:alphaModFix/>
            </a:blip>
            <a:stretch>
              <a:fillRect/>
            </a:stretch>
          </p:blipFill>
          <p:spPr>
            <a:xfrm>
              <a:off x="3190133" y="780064"/>
              <a:ext cx="2378295" cy="4228085"/>
            </a:xfrm>
            <a:prstGeom prst="rect">
              <a:avLst/>
            </a:prstGeom>
            <a:noFill/>
            <a:ln>
              <a:noFill/>
            </a:ln>
          </p:spPr>
        </p:pic>
        <p:sp>
          <p:nvSpPr>
            <p:cNvPr id="318" name="Google Shape;318;p23"/>
            <p:cNvSpPr/>
            <p:nvPr/>
          </p:nvSpPr>
          <p:spPr>
            <a:xfrm>
              <a:off x="3364138" y="15799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4484088" y="15799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4484088" y="205615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4484088" y="24875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4484088" y="298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4484088" y="34484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3364138" y="34484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3369988" y="39124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4511563" y="39577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3364138" y="298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3384813" y="2514188"/>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3350213" y="435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4511563" y="43741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3869550" y="1553000"/>
              <a:ext cx="215100" cy="88500"/>
            </a:xfrm>
            <a:prstGeom prst="roundRect">
              <a:avLst>
                <a:gd fmla="val 16667" name="adj"/>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4952025" y="1553000"/>
              <a:ext cx="283800" cy="88500"/>
            </a:xfrm>
            <a:prstGeom prst="roundRect">
              <a:avLst>
                <a:gd fmla="val 16667" name="adj"/>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5104425" y="2012950"/>
              <a:ext cx="283800" cy="88500"/>
            </a:xfrm>
            <a:prstGeom prst="roundRect">
              <a:avLst>
                <a:gd fmla="val 16667" name="adj"/>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3934525" y="2465975"/>
              <a:ext cx="283800" cy="88500"/>
            </a:xfrm>
            <a:prstGeom prst="roundRect">
              <a:avLst>
                <a:gd fmla="val 16667" name="adj"/>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5053425" y="2472900"/>
              <a:ext cx="283800" cy="88500"/>
            </a:xfrm>
            <a:prstGeom prst="roundRect">
              <a:avLst>
                <a:gd fmla="val 16667" name="adj"/>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3975975" y="2927850"/>
              <a:ext cx="283800" cy="88500"/>
            </a:xfrm>
            <a:prstGeom prst="roundRect">
              <a:avLst>
                <a:gd fmla="val 16667" name="adj"/>
              </a:avLst>
            </a:prstGeom>
            <a:solidFill>
              <a:srgbClr val="D5D0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4982825" y="2932850"/>
              <a:ext cx="283800" cy="88500"/>
            </a:xfrm>
            <a:prstGeom prst="roundRect">
              <a:avLst>
                <a:gd fmla="val 16667" name="adj"/>
              </a:avLst>
            </a:prstGeom>
            <a:solidFill>
              <a:srgbClr val="D5D0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3870125" y="3389725"/>
              <a:ext cx="283800" cy="88500"/>
            </a:xfrm>
            <a:prstGeom prst="roundRect">
              <a:avLst>
                <a:gd fmla="val 16667" name="adj"/>
              </a:avLst>
            </a:prstGeom>
            <a:solidFill>
              <a:srgbClr val="D5D0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4910600" y="3392800"/>
              <a:ext cx="283800" cy="88500"/>
            </a:xfrm>
            <a:prstGeom prst="roundRect">
              <a:avLst>
                <a:gd fmla="val 16667" name="adj"/>
              </a:avLst>
            </a:prstGeom>
            <a:solidFill>
              <a:srgbClr val="D5D0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3883575" y="3851600"/>
              <a:ext cx="283800" cy="88500"/>
            </a:xfrm>
            <a:prstGeom prst="roundRect">
              <a:avLst>
                <a:gd fmla="val 16667" name="adj"/>
              </a:avLst>
            </a:prstGeom>
            <a:solidFill>
              <a:srgbClr val="CAC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4929650" y="3852750"/>
              <a:ext cx="283800" cy="88500"/>
            </a:xfrm>
            <a:prstGeom prst="roundRect">
              <a:avLst>
                <a:gd fmla="val 16667" name="adj"/>
              </a:avLst>
            </a:prstGeom>
            <a:solidFill>
              <a:srgbClr val="CAC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3899825" y="4313475"/>
              <a:ext cx="283800" cy="88500"/>
            </a:xfrm>
            <a:prstGeom prst="roundRect">
              <a:avLst>
                <a:gd fmla="val 16667" name="adj"/>
              </a:avLst>
            </a:prstGeom>
            <a:solidFill>
              <a:srgbClr val="CAC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4952025" y="4312700"/>
              <a:ext cx="283800" cy="88500"/>
            </a:xfrm>
            <a:prstGeom prst="roundRect">
              <a:avLst>
                <a:gd fmla="val 16667" name="adj"/>
              </a:avLst>
            </a:prstGeom>
            <a:solidFill>
              <a:srgbClr val="CAC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p:nvPr/>
        </p:nvSpPr>
        <p:spPr>
          <a:xfrm>
            <a:off x="1140025" y="1086375"/>
            <a:ext cx="845100" cy="32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23"/>
          <p:cNvCxnSpPr/>
          <p:nvPr/>
        </p:nvCxnSpPr>
        <p:spPr>
          <a:xfrm>
            <a:off x="1569300" y="1312575"/>
            <a:ext cx="201600" cy="349200"/>
          </a:xfrm>
          <a:prstGeom prst="straightConnector1">
            <a:avLst/>
          </a:prstGeom>
          <a:noFill/>
          <a:ln cap="flat" cmpd="sng" w="19050">
            <a:solidFill>
              <a:srgbClr val="FF0000"/>
            </a:solidFill>
            <a:prstDash val="solid"/>
            <a:round/>
            <a:headEnd len="med" w="med" type="triangle"/>
            <a:tailEnd len="med" w="med" type="none"/>
          </a:ln>
        </p:spPr>
      </p:cxnSp>
      <p:sp>
        <p:nvSpPr>
          <p:cNvPr id="346" name="Google Shape;346;p23"/>
          <p:cNvSpPr txBox="1"/>
          <p:nvPr/>
        </p:nvSpPr>
        <p:spPr>
          <a:xfrm>
            <a:off x="1307675" y="1661775"/>
            <a:ext cx="1046100" cy="461700"/>
          </a:xfrm>
          <a:prstGeom prst="rect">
            <a:avLst/>
          </a:prstGeom>
          <a:solidFill>
            <a:srgbClr val="66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Click to Create new Token</a:t>
            </a:r>
            <a:endParaRPr sz="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24"/>
          <p:cNvSpPr txBox="1"/>
          <p:nvPr/>
        </p:nvSpPr>
        <p:spPr>
          <a:xfrm>
            <a:off x="419275" y="141175"/>
            <a:ext cx="7596900" cy="27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You can </a:t>
            </a:r>
            <a:r>
              <a:rPr b="1" lang="en" sz="1200">
                <a:solidFill>
                  <a:schemeClr val="dk1"/>
                </a:solidFill>
                <a:latin typeface="Montserrat"/>
                <a:ea typeface="Montserrat"/>
                <a:cs typeface="Montserrat"/>
                <a:sym typeface="Montserrat"/>
              </a:rPr>
              <a:t>Tile the Tokens</a:t>
            </a:r>
            <a:r>
              <a:rPr lang="en" sz="1200">
                <a:solidFill>
                  <a:schemeClr val="dk1"/>
                </a:solidFill>
                <a:latin typeface="Montserrat"/>
                <a:ea typeface="Montserrat"/>
                <a:cs typeface="Montserrat"/>
                <a:sym typeface="Montserrat"/>
              </a:rPr>
              <a:t> in </a:t>
            </a:r>
            <a:r>
              <a:rPr b="1" lang="en" sz="1200">
                <a:solidFill>
                  <a:schemeClr val="dk1"/>
                </a:solidFill>
                <a:latin typeface="Montserrat"/>
                <a:ea typeface="Montserrat"/>
                <a:cs typeface="Montserrat"/>
                <a:sym typeface="Montserrat"/>
              </a:rPr>
              <a:t>multiple </a:t>
            </a:r>
            <a:r>
              <a:rPr b="1" lang="en" sz="1200">
                <a:solidFill>
                  <a:schemeClr val="dk1"/>
                </a:solidFill>
                <a:latin typeface="Montserrat"/>
                <a:ea typeface="Montserrat"/>
                <a:cs typeface="Montserrat"/>
                <a:sym typeface="Montserrat"/>
              </a:rPr>
              <a:t>columns</a:t>
            </a:r>
            <a:r>
              <a:rPr lang="en" sz="1200">
                <a:solidFill>
                  <a:schemeClr val="dk1"/>
                </a:solidFill>
                <a:latin typeface="Montserrat"/>
                <a:ea typeface="Montserrat"/>
                <a:cs typeface="Montserrat"/>
                <a:sym typeface="Montserrat"/>
              </a:rPr>
              <a:t> to </a:t>
            </a:r>
            <a:r>
              <a:rPr lang="en" sz="1200">
                <a:solidFill>
                  <a:schemeClr val="dk1"/>
                </a:solidFill>
                <a:latin typeface="Montserrat"/>
                <a:ea typeface="Montserrat"/>
                <a:cs typeface="Montserrat"/>
                <a:sym typeface="Montserrat"/>
              </a:rPr>
              <a:t>accommodate</a:t>
            </a:r>
            <a:r>
              <a:rPr lang="en" sz="1200">
                <a:solidFill>
                  <a:schemeClr val="dk1"/>
                </a:solidFill>
                <a:latin typeface="Montserrat"/>
                <a:ea typeface="Montserrat"/>
                <a:cs typeface="Montserrat"/>
                <a:sym typeface="Montserrat"/>
              </a:rPr>
              <a:t> more view per screen size</a:t>
            </a:r>
            <a:endParaRPr sz="1200">
              <a:solidFill>
                <a:schemeClr val="dk1"/>
              </a:solidFill>
              <a:latin typeface="Montserrat"/>
              <a:ea typeface="Montserrat"/>
              <a:cs typeface="Montserrat"/>
              <a:sym typeface="Montserrat"/>
            </a:endParaRPr>
          </a:p>
        </p:txBody>
      </p:sp>
      <p:grpSp>
        <p:nvGrpSpPr>
          <p:cNvPr id="353" name="Google Shape;353;p24"/>
          <p:cNvGrpSpPr/>
          <p:nvPr/>
        </p:nvGrpSpPr>
        <p:grpSpPr>
          <a:xfrm>
            <a:off x="462075" y="679925"/>
            <a:ext cx="2408850" cy="4211127"/>
            <a:chOff x="309675" y="679925"/>
            <a:chExt cx="2408850" cy="4211127"/>
          </a:xfrm>
        </p:grpSpPr>
        <p:grpSp>
          <p:nvGrpSpPr>
            <p:cNvPr id="354" name="Google Shape;354;p24"/>
            <p:cNvGrpSpPr/>
            <p:nvPr/>
          </p:nvGrpSpPr>
          <p:grpSpPr>
            <a:xfrm>
              <a:off x="309675" y="679925"/>
              <a:ext cx="2408850" cy="4211127"/>
              <a:chOff x="3349768" y="402763"/>
              <a:chExt cx="2474931" cy="4399882"/>
            </a:xfrm>
          </p:grpSpPr>
          <p:pic>
            <p:nvPicPr>
              <p:cNvPr id="355" name="Google Shape;355;p24"/>
              <p:cNvPicPr preferRelativeResize="0"/>
              <p:nvPr/>
            </p:nvPicPr>
            <p:blipFill rotWithShape="1">
              <a:blip r:embed="rId3">
                <a:alphaModFix/>
              </a:blip>
              <a:srcRect b="0" l="0" r="0" t="0"/>
              <a:stretch/>
            </p:blipFill>
            <p:spPr>
              <a:xfrm>
                <a:off x="3349768" y="402763"/>
                <a:ext cx="2474931" cy="4399882"/>
              </a:xfrm>
              <a:prstGeom prst="rect">
                <a:avLst/>
              </a:prstGeom>
              <a:noFill/>
              <a:ln>
                <a:noFill/>
              </a:ln>
            </p:spPr>
          </p:pic>
          <p:sp>
            <p:nvSpPr>
              <p:cNvPr id="356" name="Google Shape;356;p24"/>
              <p:cNvSpPr txBox="1"/>
              <p:nvPr/>
            </p:nvSpPr>
            <p:spPr>
              <a:xfrm>
                <a:off x="3699554" y="458855"/>
                <a:ext cx="1760100" cy="385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One Column View</a:t>
                </a:r>
                <a:endParaRPr sz="1200">
                  <a:solidFill>
                    <a:schemeClr val="dk1"/>
                  </a:solidFill>
                  <a:latin typeface="Montserrat"/>
                  <a:ea typeface="Montserrat"/>
                  <a:cs typeface="Montserrat"/>
                  <a:sym typeface="Montserrat"/>
                </a:endParaRPr>
              </a:p>
            </p:txBody>
          </p:sp>
        </p:grpSp>
        <p:sp>
          <p:nvSpPr>
            <p:cNvPr id="357" name="Google Shape;357;p24"/>
            <p:cNvSpPr/>
            <p:nvPr/>
          </p:nvSpPr>
          <p:spPr>
            <a:xfrm>
              <a:off x="492638" y="147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492638" y="19339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492638" y="278115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492638" y="32249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1014825" y="1430925"/>
              <a:ext cx="2010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948700" y="1888675"/>
              <a:ext cx="4044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1103900" y="2721825"/>
              <a:ext cx="4650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1051800" y="3179600"/>
              <a:ext cx="575700" cy="90600"/>
            </a:xfrm>
            <a:prstGeom prst="roundRect">
              <a:avLst>
                <a:gd fmla="val 16667" name="adj"/>
              </a:avLst>
            </a:prstGeom>
            <a:solidFill>
              <a:srgbClr val="CAC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4"/>
          <p:cNvGrpSpPr/>
          <p:nvPr/>
        </p:nvGrpSpPr>
        <p:grpSpPr>
          <a:xfrm>
            <a:off x="3406689" y="679913"/>
            <a:ext cx="2408874" cy="4211200"/>
            <a:chOff x="3254289" y="679913"/>
            <a:chExt cx="2408874" cy="4211200"/>
          </a:xfrm>
        </p:grpSpPr>
        <p:grpSp>
          <p:nvGrpSpPr>
            <p:cNvPr id="366" name="Google Shape;366;p24"/>
            <p:cNvGrpSpPr/>
            <p:nvPr/>
          </p:nvGrpSpPr>
          <p:grpSpPr>
            <a:xfrm>
              <a:off x="3254289" y="679913"/>
              <a:ext cx="2408874" cy="4211200"/>
              <a:chOff x="6139176" y="402750"/>
              <a:chExt cx="2474955" cy="4399958"/>
            </a:xfrm>
          </p:grpSpPr>
          <p:pic>
            <p:nvPicPr>
              <p:cNvPr id="367" name="Google Shape;367;p24"/>
              <p:cNvPicPr preferRelativeResize="0"/>
              <p:nvPr/>
            </p:nvPicPr>
            <p:blipFill rotWithShape="1">
              <a:blip r:embed="rId4">
                <a:alphaModFix/>
              </a:blip>
              <a:srcRect b="0" l="0" r="0" t="0"/>
              <a:stretch/>
            </p:blipFill>
            <p:spPr>
              <a:xfrm>
                <a:off x="6139176" y="402750"/>
                <a:ext cx="2474955" cy="4399958"/>
              </a:xfrm>
              <a:prstGeom prst="rect">
                <a:avLst/>
              </a:prstGeom>
              <a:noFill/>
              <a:ln>
                <a:noFill/>
              </a:ln>
            </p:spPr>
          </p:pic>
          <p:sp>
            <p:nvSpPr>
              <p:cNvPr id="368" name="Google Shape;368;p24"/>
              <p:cNvSpPr txBox="1"/>
              <p:nvPr/>
            </p:nvSpPr>
            <p:spPr>
              <a:xfrm>
                <a:off x="6483518" y="464327"/>
                <a:ext cx="1678200" cy="385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latin typeface="Montserrat"/>
                    <a:ea typeface="Montserrat"/>
                    <a:cs typeface="Montserrat"/>
                    <a:sym typeface="Montserrat"/>
                  </a:rPr>
                  <a:t>Two Column View	</a:t>
                </a:r>
                <a:endParaRPr sz="1200">
                  <a:solidFill>
                    <a:schemeClr val="dk1"/>
                  </a:solidFill>
                  <a:latin typeface="Montserrat"/>
                  <a:ea typeface="Montserrat"/>
                  <a:cs typeface="Montserrat"/>
                  <a:sym typeface="Montserrat"/>
                </a:endParaRPr>
              </a:p>
            </p:txBody>
          </p:sp>
        </p:grpSp>
        <p:sp>
          <p:nvSpPr>
            <p:cNvPr id="369" name="Google Shape;369;p24"/>
            <p:cNvSpPr/>
            <p:nvPr/>
          </p:nvSpPr>
          <p:spPr>
            <a:xfrm>
              <a:off x="3452088" y="147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3430788" y="23906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4588913" y="147622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4588913" y="19479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3954700" y="1430925"/>
              <a:ext cx="2010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4017450" y="2367975"/>
              <a:ext cx="4044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4"/>
            <p:cNvSpPr/>
            <p:nvPr/>
          </p:nvSpPr>
          <p:spPr>
            <a:xfrm>
              <a:off x="5059475" y="1453575"/>
              <a:ext cx="3921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4"/>
            <p:cNvSpPr/>
            <p:nvPr/>
          </p:nvSpPr>
          <p:spPr>
            <a:xfrm>
              <a:off x="5094225" y="1911325"/>
              <a:ext cx="3921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4"/>
          <p:cNvGrpSpPr/>
          <p:nvPr/>
        </p:nvGrpSpPr>
        <p:grpSpPr>
          <a:xfrm>
            <a:off x="6256500" y="679958"/>
            <a:ext cx="2408874" cy="4211127"/>
            <a:chOff x="6104100" y="679958"/>
            <a:chExt cx="2408874" cy="4211127"/>
          </a:xfrm>
        </p:grpSpPr>
        <p:grpSp>
          <p:nvGrpSpPr>
            <p:cNvPr id="378" name="Google Shape;378;p24"/>
            <p:cNvGrpSpPr/>
            <p:nvPr/>
          </p:nvGrpSpPr>
          <p:grpSpPr>
            <a:xfrm>
              <a:off x="6104100" y="679958"/>
              <a:ext cx="2408874" cy="4211127"/>
              <a:chOff x="6182026" y="2662664"/>
              <a:chExt cx="2474955" cy="4399882"/>
            </a:xfrm>
          </p:grpSpPr>
          <p:pic>
            <p:nvPicPr>
              <p:cNvPr id="379" name="Google Shape;379;p24"/>
              <p:cNvPicPr preferRelativeResize="0"/>
              <p:nvPr/>
            </p:nvPicPr>
            <p:blipFill rotWithShape="1">
              <a:blip r:embed="rId5">
                <a:alphaModFix/>
              </a:blip>
              <a:srcRect b="0" l="0" r="0" t="0"/>
              <a:stretch/>
            </p:blipFill>
            <p:spPr>
              <a:xfrm>
                <a:off x="6182026" y="2662664"/>
                <a:ext cx="2474955" cy="4399882"/>
              </a:xfrm>
              <a:prstGeom prst="rect">
                <a:avLst/>
              </a:prstGeom>
              <a:noFill/>
              <a:ln>
                <a:noFill/>
              </a:ln>
            </p:spPr>
          </p:pic>
          <p:sp>
            <p:nvSpPr>
              <p:cNvPr id="380" name="Google Shape;380;p24"/>
              <p:cNvSpPr txBox="1"/>
              <p:nvPr/>
            </p:nvSpPr>
            <p:spPr>
              <a:xfrm>
                <a:off x="6539451" y="2740968"/>
                <a:ext cx="1760100" cy="385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latin typeface="Montserrat"/>
                    <a:ea typeface="Montserrat"/>
                    <a:cs typeface="Montserrat"/>
                    <a:sym typeface="Montserrat"/>
                  </a:rPr>
                  <a:t>Multi-</a:t>
                </a:r>
                <a:r>
                  <a:rPr lang="en" sz="1200">
                    <a:solidFill>
                      <a:schemeClr val="dk1"/>
                    </a:solidFill>
                    <a:latin typeface="Montserrat"/>
                    <a:ea typeface="Montserrat"/>
                    <a:cs typeface="Montserrat"/>
                    <a:sym typeface="Montserrat"/>
                  </a:rPr>
                  <a:t>Column View</a:t>
                </a:r>
                <a:endParaRPr sz="1200">
                  <a:solidFill>
                    <a:schemeClr val="dk1"/>
                  </a:solidFill>
                  <a:latin typeface="Montserrat"/>
                  <a:ea typeface="Montserrat"/>
                  <a:cs typeface="Montserrat"/>
                  <a:sym typeface="Montserrat"/>
                </a:endParaRPr>
              </a:p>
            </p:txBody>
          </p:sp>
        </p:grpSp>
        <p:sp>
          <p:nvSpPr>
            <p:cNvPr id="381" name="Google Shape;381;p24"/>
            <p:cNvSpPr/>
            <p:nvPr/>
          </p:nvSpPr>
          <p:spPr>
            <a:xfrm>
              <a:off x="6454075" y="1798075"/>
              <a:ext cx="2202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4"/>
            <p:cNvSpPr/>
            <p:nvPr/>
          </p:nvSpPr>
          <p:spPr>
            <a:xfrm>
              <a:off x="6352175" y="1544175"/>
              <a:ext cx="220200" cy="69000"/>
            </a:xfrm>
            <a:prstGeom prst="roundRect">
              <a:avLst>
                <a:gd fmla="val 3880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4"/>
            <p:cNvSpPr/>
            <p:nvPr/>
          </p:nvSpPr>
          <p:spPr>
            <a:xfrm>
              <a:off x="6352175" y="2298975"/>
              <a:ext cx="220200" cy="69000"/>
            </a:xfrm>
            <a:prstGeom prst="roundRect">
              <a:avLst>
                <a:gd fmla="val 3880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p:nvPr/>
          </p:nvSpPr>
          <p:spPr>
            <a:xfrm>
              <a:off x="6896800" y="1544175"/>
              <a:ext cx="220200" cy="69000"/>
            </a:xfrm>
            <a:prstGeom prst="roundRect">
              <a:avLst>
                <a:gd fmla="val 3880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4"/>
            <p:cNvSpPr/>
            <p:nvPr/>
          </p:nvSpPr>
          <p:spPr>
            <a:xfrm>
              <a:off x="6435600" y="2558400"/>
              <a:ext cx="2202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
            <p:cNvSpPr/>
            <p:nvPr/>
          </p:nvSpPr>
          <p:spPr>
            <a:xfrm>
              <a:off x="6966200" y="1786300"/>
              <a:ext cx="2202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4"/>
            <p:cNvSpPr/>
            <p:nvPr/>
          </p:nvSpPr>
          <p:spPr>
            <a:xfrm>
              <a:off x="8191550" y="1786300"/>
              <a:ext cx="220200" cy="90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4"/>
            <p:cNvSpPr/>
            <p:nvPr/>
          </p:nvSpPr>
          <p:spPr>
            <a:xfrm>
              <a:off x="8066125" y="1559300"/>
              <a:ext cx="220200" cy="69000"/>
            </a:xfrm>
            <a:prstGeom prst="roundRect">
              <a:avLst>
                <a:gd fmla="val 38804"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4" name="Google Shape;394;p25"/>
          <p:cNvGrpSpPr/>
          <p:nvPr/>
        </p:nvGrpSpPr>
        <p:grpSpPr>
          <a:xfrm>
            <a:off x="2354215" y="555506"/>
            <a:ext cx="3458602" cy="4226737"/>
            <a:chOff x="3143050" y="986775"/>
            <a:chExt cx="2183875" cy="2668900"/>
          </a:xfrm>
        </p:grpSpPr>
        <p:pic>
          <p:nvPicPr>
            <p:cNvPr id="395" name="Google Shape;395;p25"/>
            <p:cNvPicPr preferRelativeResize="0"/>
            <p:nvPr/>
          </p:nvPicPr>
          <p:blipFill rotWithShape="1">
            <a:blip r:embed="rId3">
              <a:alphaModFix/>
            </a:blip>
            <a:srcRect b="0" l="0" r="0" t="94888"/>
            <a:stretch/>
          </p:blipFill>
          <p:spPr>
            <a:xfrm>
              <a:off x="3143050" y="3457227"/>
              <a:ext cx="2183875" cy="198448"/>
            </a:xfrm>
            <a:prstGeom prst="rect">
              <a:avLst/>
            </a:prstGeom>
            <a:noFill/>
            <a:ln>
              <a:noFill/>
            </a:ln>
          </p:spPr>
        </p:pic>
        <p:pic>
          <p:nvPicPr>
            <p:cNvPr id="396" name="Google Shape;396;p25"/>
            <p:cNvPicPr preferRelativeResize="0"/>
            <p:nvPr/>
          </p:nvPicPr>
          <p:blipFill rotWithShape="1">
            <a:blip r:embed="rId3">
              <a:alphaModFix/>
            </a:blip>
            <a:srcRect b="36370" l="0" r="0" t="0"/>
            <a:stretch/>
          </p:blipFill>
          <p:spPr>
            <a:xfrm>
              <a:off x="3143050" y="986775"/>
              <a:ext cx="2183875" cy="2470448"/>
            </a:xfrm>
            <a:prstGeom prst="rect">
              <a:avLst/>
            </a:prstGeom>
            <a:noFill/>
            <a:ln>
              <a:noFill/>
            </a:ln>
          </p:spPr>
        </p:pic>
      </p:grpSp>
      <p:cxnSp>
        <p:nvCxnSpPr>
          <p:cNvPr id="397" name="Google Shape;397;p25"/>
          <p:cNvCxnSpPr/>
          <p:nvPr/>
        </p:nvCxnSpPr>
        <p:spPr>
          <a:xfrm>
            <a:off x="5696741" y="3181420"/>
            <a:ext cx="689700" cy="0"/>
          </a:xfrm>
          <a:prstGeom prst="straightConnector1">
            <a:avLst/>
          </a:prstGeom>
          <a:noFill/>
          <a:ln cap="flat" cmpd="sng" w="9525">
            <a:solidFill>
              <a:srgbClr val="595959"/>
            </a:solidFill>
            <a:prstDash val="solid"/>
            <a:round/>
            <a:headEnd len="med" w="med" type="triangle"/>
            <a:tailEnd len="med" w="med" type="none"/>
          </a:ln>
        </p:spPr>
      </p:cxnSp>
      <p:sp>
        <p:nvSpPr>
          <p:cNvPr id="398" name="Google Shape;398;p25"/>
          <p:cNvSpPr txBox="1"/>
          <p:nvPr/>
        </p:nvSpPr>
        <p:spPr>
          <a:xfrm>
            <a:off x="6455008" y="3019179"/>
            <a:ext cx="1989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Appointment Patient</a:t>
            </a:r>
            <a:endParaRPr b="1" sz="1100">
              <a:solidFill>
                <a:schemeClr val="dk1"/>
              </a:solidFill>
              <a:latin typeface="Raleway"/>
              <a:ea typeface="Raleway"/>
              <a:cs typeface="Raleway"/>
              <a:sym typeface="Raleway"/>
            </a:endParaRPr>
          </a:p>
        </p:txBody>
      </p:sp>
      <p:sp>
        <p:nvSpPr>
          <p:cNvPr id="399" name="Google Shape;399;p25"/>
          <p:cNvSpPr txBox="1"/>
          <p:nvPr/>
        </p:nvSpPr>
        <p:spPr>
          <a:xfrm>
            <a:off x="6535848" y="3476848"/>
            <a:ext cx="13506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New Patient</a:t>
            </a:r>
            <a:endParaRPr b="1" sz="1100">
              <a:solidFill>
                <a:schemeClr val="dk1"/>
              </a:solidFill>
              <a:latin typeface="Raleway"/>
              <a:ea typeface="Raleway"/>
              <a:cs typeface="Raleway"/>
              <a:sym typeface="Raleway"/>
            </a:endParaRPr>
          </a:p>
        </p:txBody>
      </p:sp>
      <p:cxnSp>
        <p:nvCxnSpPr>
          <p:cNvPr id="400" name="Google Shape;400;p25"/>
          <p:cNvCxnSpPr>
            <a:endCxn id="399" idx="1"/>
          </p:cNvCxnSpPr>
          <p:nvPr/>
        </p:nvCxnSpPr>
        <p:spPr>
          <a:xfrm>
            <a:off x="3735648" y="3245248"/>
            <a:ext cx="2800200" cy="383400"/>
          </a:xfrm>
          <a:prstGeom prst="bentConnector3">
            <a:avLst>
              <a:gd fmla="val -267" name="adj1"/>
            </a:avLst>
          </a:prstGeom>
          <a:noFill/>
          <a:ln cap="flat" cmpd="sng" w="9525">
            <a:solidFill>
              <a:srgbClr val="595959"/>
            </a:solidFill>
            <a:prstDash val="solid"/>
            <a:round/>
            <a:headEnd len="med" w="med" type="triangle"/>
            <a:tailEnd len="med" w="med" type="none"/>
          </a:ln>
        </p:spPr>
      </p:cxnSp>
      <p:sp>
        <p:nvSpPr>
          <p:cNvPr id="401" name="Google Shape;401;p25"/>
          <p:cNvSpPr/>
          <p:nvPr/>
        </p:nvSpPr>
        <p:spPr>
          <a:xfrm rot="-521294">
            <a:off x="2434824" y="2964200"/>
            <a:ext cx="1128044" cy="1381083"/>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txBox="1"/>
          <p:nvPr/>
        </p:nvSpPr>
        <p:spPr>
          <a:xfrm>
            <a:off x="419275" y="3589158"/>
            <a:ext cx="13146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Dilated Patient / VIP Patient</a:t>
            </a:r>
            <a:endParaRPr b="1" sz="1100">
              <a:solidFill>
                <a:schemeClr val="dk1"/>
              </a:solidFill>
              <a:latin typeface="Raleway"/>
              <a:ea typeface="Raleway"/>
              <a:cs typeface="Raleway"/>
              <a:sym typeface="Raleway"/>
            </a:endParaRPr>
          </a:p>
        </p:txBody>
      </p:sp>
      <p:cxnSp>
        <p:nvCxnSpPr>
          <p:cNvPr id="403" name="Google Shape;403;p25"/>
          <p:cNvCxnSpPr>
            <a:stCxn id="402" idx="3"/>
            <a:endCxn id="401" idx="1"/>
          </p:cNvCxnSpPr>
          <p:nvPr/>
        </p:nvCxnSpPr>
        <p:spPr>
          <a:xfrm flipH="1" rot="10800000">
            <a:off x="1733875" y="3739908"/>
            <a:ext cx="707400" cy="29100"/>
          </a:xfrm>
          <a:prstGeom prst="straightConnector1">
            <a:avLst/>
          </a:prstGeom>
          <a:noFill/>
          <a:ln cap="flat" cmpd="sng" w="9525">
            <a:solidFill>
              <a:srgbClr val="595959"/>
            </a:solidFill>
            <a:prstDash val="solid"/>
            <a:round/>
            <a:headEnd len="med" w="med" type="none"/>
            <a:tailEnd len="med" w="med" type="triangle"/>
          </a:ln>
        </p:spPr>
      </p:cxnSp>
      <p:cxnSp>
        <p:nvCxnSpPr>
          <p:cNvPr id="404" name="Google Shape;404;p25"/>
          <p:cNvCxnSpPr/>
          <p:nvPr/>
        </p:nvCxnSpPr>
        <p:spPr>
          <a:xfrm>
            <a:off x="5611097" y="2581909"/>
            <a:ext cx="689700" cy="0"/>
          </a:xfrm>
          <a:prstGeom prst="straightConnector1">
            <a:avLst/>
          </a:prstGeom>
          <a:noFill/>
          <a:ln cap="flat" cmpd="sng" w="9525">
            <a:solidFill>
              <a:srgbClr val="595959"/>
            </a:solidFill>
            <a:prstDash val="solid"/>
            <a:round/>
            <a:headEnd len="med" w="med" type="triangle"/>
            <a:tailEnd len="med" w="med" type="none"/>
          </a:ln>
        </p:spPr>
      </p:cxnSp>
      <p:sp>
        <p:nvSpPr>
          <p:cNvPr id="405" name="Google Shape;405;p25"/>
          <p:cNvSpPr txBox="1"/>
          <p:nvPr/>
        </p:nvSpPr>
        <p:spPr>
          <a:xfrm>
            <a:off x="6369364" y="2419668"/>
            <a:ext cx="1989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Check-out Patient</a:t>
            </a:r>
            <a:endParaRPr b="1" sz="1100">
              <a:solidFill>
                <a:schemeClr val="dk1"/>
              </a:solidFill>
              <a:latin typeface="Raleway"/>
              <a:ea typeface="Raleway"/>
              <a:cs typeface="Raleway"/>
              <a:sym typeface="Raleway"/>
            </a:endParaRPr>
          </a:p>
        </p:txBody>
      </p:sp>
      <p:cxnSp>
        <p:nvCxnSpPr>
          <p:cNvPr id="406" name="Google Shape;406;p25"/>
          <p:cNvCxnSpPr/>
          <p:nvPr/>
        </p:nvCxnSpPr>
        <p:spPr>
          <a:xfrm>
            <a:off x="1802791" y="1811081"/>
            <a:ext cx="689700" cy="0"/>
          </a:xfrm>
          <a:prstGeom prst="straightConnector1">
            <a:avLst/>
          </a:prstGeom>
          <a:noFill/>
          <a:ln cap="flat" cmpd="sng" w="9525">
            <a:solidFill>
              <a:srgbClr val="595959"/>
            </a:solidFill>
            <a:prstDash val="solid"/>
            <a:round/>
            <a:headEnd len="med" w="med" type="none"/>
            <a:tailEnd len="med" w="med" type="triangle"/>
          </a:ln>
        </p:spPr>
      </p:cxnSp>
      <p:sp>
        <p:nvSpPr>
          <p:cNvPr id="407" name="Google Shape;407;p25"/>
          <p:cNvSpPr txBox="1"/>
          <p:nvPr/>
        </p:nvSpPr>
        <p:spPr>
          <a:xfrm>
            <a:off x="511551" y="1631194"/>
            <a:ext cx="15306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Existing Patient</a:t>
            </a:r>
            <a:endParaRPr b="1" sz="1100">
              <a:solidFill>
                <a:schemeClr val="dk1"/>
              </a:solidFill>
              <a:latin typeface="Raleway"/>
              <a:ea typeface="Raleway"/>
              <a:cs typeface="Raleway"/>
              <a:sym typeface="Raleway"/>
            </a:endParaRPr>
          </a:p>
        </p:txBody>
      </p:sp>
      <p:cxnSp>
        <p:nvCxnSpPr>
          <p:cNvPr id="408" name="Google Shape;408;p25"/>
          <p:cNvCxnSpPr/>
          <p:nvPr/>
        </p:nvCxnSpPr>
        <p:spPr>
          <a:xfrm>
            <a:off x="5696741" y="4602112"/>
            <a:ext cx="689700" cy="0"/>
          </a:xfrm>
          <a:prstGeom prst="straightConnector1">
            <a:avLst/>
          </a:prstGeom>
          <a:noFill/>
          <a:ln cap="flat" cmpd="sng" w="9525">
            <a:solidFill>
              <a:srgbClr val="595959"/>
            </a:solidFill>
            <a:prstDash val="solid"/>
            <a:round/>
            <a:headEnd len="med" w="med" type="triangle"/>
            <a:tailEnd len="med" w="med" type="none"/>
          </a:ln>
        </p:spPr>
      </p:cxnSp>
      <p:sp>
        <p:nvSpPr>
          <p:cNvPr id="409" name="Google Shape;409;p25"/>
          <p:cNvSpPr txBox="1"/>
          <p:nvPr/>
        </p:nvSpPr>
        <p:spPr>
          <a:xfrm>
            <a:off x="6455008" y="4422225"/>
            <a:ext cx="19890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Amount</a:t>
            </a:r>
            <a:endParaRPr b="1" sz="1100">
              <a:solidFill>
                <a:schemeClr val="dk1"/>
              </a:solidFill>
              <a:latin typeface="Raleway"/>
              <a:ea typeface="Raleway"/>
              <a:cs typeface="Raleway"/>
              <a:sym typeface="Raleway"/>
            </a:endParaRPr>
          </a:p>
        </p:txBody>
      </p:sp>
      <p:sp>
        <p:nvSpPr>
          <p:cNvPr id="410" name="Google Shape;410;p25"/>
          <p:cNvSpPr txBox="1"/>
          <p:nvPr/>
        </p:nvSpPr>
        <p:spPr>
          <a:xfrm>
            <a:off x="619449" y="4430654"/>
            <a:ext cx="13146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No. of Tokens</a:t>
            </a:r>
            <a:endParaRPr b="1" sz="1100">
              <a:solidFill>
                <a:schemeClr val="dk1"/>
              </a:solidFill>
              <a:latin typeface="Raleway"/>
              <a:ea typeface="Raleway"/>
              <a:cs typeface="Raleway"/>
              <a:sym typeface="Raleway"/>
            </a:endParaRPr>
          </a:p>
        </p:txBody>
      </p:sp>
      <p:cxnSp>
        <p:nvCxnSpPr>
          <p:cNvPr id="411" name="Google Shape;411;p25"/>
          <p:cNvCxnSpPr>
            <a:stCxn id="410" idx="3"/>
          </p:cNvCxnSpPr>
          <p:nvPr/>
        </p:nvCxnSpPr>
        <p:spPr>
          <a:xfrm>
            <a:off x="1934049" y="4610504"/>
            <a:ext cx="420300" cy="16800"/>
          </a:xfrm>
          <a:prstGeom prst="straightConnector1">
            <a:avLst/>
          </a:prstGeom>
          <a:noFill/>
          <a:ln cap="flat" cmpd="sng" w="9525">
            <a:solidFill>
              <a:srgbClr val="595959"/>
            </a:solidFill>
            <a:prstDash val="solid"/>
            <a:round/>
            <a:headEnd len="med" w="med" type="none"/>
            <a:tailEnd len="med" w="med" type="triangle"/>
          </a:ln>
        </p:spPr>
      </p:cxnSp>
      <p:sp>
        <p:nvSpPr>
          <p:cNvPr id="412" name="Google Shape;412;p25"/>
          <p:cNvSpPr txBox="1"/>
          <p:nvPr/>
        </p:nvSpPr>
        <p:spPr>
          <a:xfrm>
            <a:off x="3488000" y="2812823"/>
            <a:ext cx="172500" cy="20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Raleway"/>
                <a:ea typeface="Raleway"/>
                <a:cs typeface="Raleway"/>
                <a:sym typeface="Raleway"/>
              </a:rPr>
              <a:t>*</a:t>
            </a:r>
            <a:endParaRPr sz="1500">
              <a:latin typeface="Raleway"/>
              <a:ea typeface="Raleway"/>
              <a:cs typeface="Raleway"/>
              <a:sym typeface="Raleway"/>
            </a:endParaRPr>
          </a:p>
        </p:txBody>
      </p:sp>
      <p:sp>
        <p:nvSpPr>
          <p:cNvPr id="413" name="Google Shape;413;p25"/>
          <p:cNvSpPr txBox="1"/>
          <p:nvPr/>
        </p:nvSpPr>
        <p:spPr>
          <a:xfrm>
            <a:off x="514389" y="2113450"/>
            <a:ext cx="15306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Ongoing Stage</a:t>
            </a:r>
            <a:endParaRPr b="1" sz="1100">
              <a:solidFill>
                <a:schemeClr val="dk1"/>
              </a:solidFill>
              <a:latin typeface="Raleway"/>
              <a:ea typeface="Raleway"/>
              <a:cs typeface="Raleway"/>
              <a:sym typeface="Raleway"/>
            </a:endParaRPr>
          </a:p>
        </p:txBody>
      </p:sp>
      <p:cxnSp>
        <p:nvCxnSpPr>
          <p:cNvPr id="414" name="Google Shape;414;p25"/>
          <p:cNvCxnSpPr/>
          <p:nvPr/>
        </p:nvCxnSpPr>
        <p:spPr>
          <a:xfrm rot="10800000">
            <a:off x="2041794" y="2322540"/>
            <a:ext cx="1595100" cy="519000"/>
          </a:xfrm>
          <a:prstGeom prst="bentConnector3">
            <a:avLst>
              <a:gd fmla="val -520" name="adj1"/>
            </a:avLst>
          </a:prstGeom>
          <a:noFill/>
          <a:ln cap="flat" cmpd="sng" w="9525">
            <a:solidFill>
              <a:srgbClr val="595959"/>
            </a:solidFill>
            <a:prstDash val="solid"/>
            <a:round/>
            <a:headEnd len="med" w="med" type="triangle"/>
            <a:tailEnd len="med" w="med" type="none"/>
          </a:ln>
        </p:spPr>
      </p:cxnSp>
      <p:cxnSp>
        <p:nvCxnSpPr>
          <p:cNvPr id="415" name="Google Shape;415;p25"/>
          <p:cNvCxnSpPr/>
          <p:nvPr/>
        </p:nvCxnSpPr>
        <p:spPr>
          <a:xfrm>
            <a:off x="1943929" y="2865508"/>
            <a:ext cx="689700" cy="0"/>
          </a:xfrm>
          <a:prstGeom prst="straightConnector1">
            <a:avLst/>
          </a:prstGeom>
          <a:noFill/>
          <a:ln cap="flat" cmpd="sng" w="9525">
            <a:solidFill>
              <a:srgbClr val="595959"/>
            </a:solidFill>
            <a:prstDash val="solid"/>
            <a:round/>
            <a:headEnd len="med" w="med" type="none"/>
            <a:tailEnd len="med" w="med" type="triangle"/>
          </a:ln>
        </p:spPr>
      </p:cxnSp>
      <p:sp>
        <p:nvSpPr>
          <p:cNvPr id="416" name="Google Shape;416;p25"/>
          <p:cNvSpPr txBox="1"/>
          <p:nvPr/>
        </p:nvSpPr>
        <p:spPr>
          <a:xfrm>
            <a:off x="562409" y="2685621"/>
            <a:ext cx="1530600" cy="3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aleway"/>
                <a:ea typeface="Raleway"/>
                <a:cs typeface="Raleway"/>
                <a:sym typeface="Raleway"/>
              </a:rPr>
              <a:t>Waiting for next Stage</a:t>
            </a:r>
            <a:endParaRPr b="1" sz="1100">
              <a:solidFill>
                <a:schemeClr val="dk1"/>
              </a:solidFill>
              <a:latin typeface="Raleway"/>
              <a:ea typeface="Raleway"/>
              <a:cs typeface="Raleway"/>
              <a:sym typeface="Raleway"/>
            </a:endParaRPr>
          </a:p>
        </p:txBody>
      </p:sp>
      <p:sp>
        <p:nvSpPr>
          <p:cNvPr id="417" name="Google Shape;417;p25"/>
          <p:cNvSpPr txBox="1"/>
          <p:nvPr/>
        </p:nvSpPr>
        <p:spPr>
          <a:xfrm>
            <a:off x="419275" y="172200"/>
            <a:ext cx="55356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a:ea typeface="Raleway"/>
                <a:cs typeface="Raleway"/>
                <a:sym typeface="Raleway"/>
              </a:rPr>
              <a:t>Tokens provide various information about patient at a glance in </a:t>
            </a:r>
            <a:r>
              <a:rPr b="1" lang="en" sz="1200">
                <a:solidFill>
                  <a:schemeClr val="dk1"/>
                </a:solidFill>
                <a:latin typeface="Raleway"/>
                <a:ea typeface="Raleway"/>
                <a:cs typeface="Raleway"/>
                <a:sym typeface="Raleway"/>
              </a:rPr>
              <a:t>live OPD</a:t>
            </a:r>
            <a:endParaRPr b="1" sz="1200">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3" name="Google Shape;423;p26"/>
          <p:cNvPicPr preferRelativeResize="0"/>
          <p:nvPr/>
        </p:nvPicPr>
        <p:blipFill rotWithShape="1">
          <a:blip r:embed="rId3">
            <a:alphaModFix/>
          </a:blip>
          <a:srcRect b="21556" l="0" r="0" t="0"/>
          <a:stretch/>
        </p:blipFill>
        <p:spPr>
          <a:xfrm>
            <a:off x="333450" y="1334900"/>
            <a:ext cx="2298289" cy="3205051"/>
          </a:xfrm>
          <a:prstGeom prst="rect">
            <a:avLst/>
          </a:prstGeom>
          <a:noFill/>
          <a:ln cap="flat" cmpd="sng" w="9525">
            <a:solidFill>
              <a:schemeClr val="dk2"/>
            </a:solidFill>
            <a:prstDash val="solid"/>
            <a:round/>
            <a:headEnd len="sm" w="sm" type="none"/>
            <a:tailEnd len="sm" w="sm" type="none"/>
          </a:ln>
        </p:spPr>
      </p:pic>
      <p:pic>
        <p:nvPicPr>
          <p:cNvPr id="424" name="Google Shape;424;p26"/>
          <p:cNvPicPr preferRelativeResize="0"/>
          <p:nvPr/>
        </p:nvPicPr>
        <p:blipFill rotWithShape="1">
          <a:blip r:embed="rId4">
            <a:alphaModFix/>
          </a:blip>
          <a:srcRect b="21556" l="0" r="0" t="0"/>
          <a:stretch/>
        </p:blipFill>
        <p:spPr>
          <a:xfrm>
            <a:off x="2760435" y="1334900"/>
            <a:ext cx="2298289" cy="3205051"/>
          </a:xfrm>
          <a:prstGeom prst="rect">
            <a:avLst/>
          </a:prstGeom>
          <a:noFill/>
          <a:ln cap="flat" cmpd="sng" w="9525">
            <a:solidFill>
              <a:schemeClr val="dk2"/>
            </a:solidFill>
            <a:prstDash val="solid"/>
            <a:round/>
            <a:headEnd len="sm" w="sm" type="none"/>
            <a:tailEnd len="sm" w="sm" type="none"/>
          </a:ln>
        </p:spPr>
      </p:pic>
      <p:pic>
        <p:nvPicPr>
          <p:cNvPr id="425" name="Google Shape;425;p26"/>
          <p:cNvPicPr preferRelativeResize="0"/>
          <p:nvPr/>
        </p:nvPicPr>
        <p:blipFill rotWithShape="1">
          <a:blip r:embed="rId5">
            <a:alphaModFix/>
          </a:blip>
          <a:srcRect b="22063" l="0" r="0" t="0"/>
          <a:stretch/>
        </p:blipFill>
        <p:spPr>
          <a:xfrm>
            <a:off x="5209900" y="1334900"/>
            <a:ext cx="2313276" cy="3205051"/>
          </a:xfrm>
          <a:prstGeom prst="rect">
            <a:avLst/>
          </a:prstGeom>
          <a:noFill/>
          <a:ln cap="flat" cmpd="sng" w="9525">
            <a:solidFill>
              <a:schemeClr val="dk2"/>
            </a:solidFill>
            <a:prstDash val="solid"/>
            <a:round/>
            <a:headEnd len="sm" w="sm" type="none"/>
            <a:tailEnd len="sm" w="sm" type="none"/>
          </a:ln>
        </p:spPr>
      </p:pic>
      <p:pic>
        <p:nvPicPr>
          <p:cNvPr id="426" name="Google Shape;426;p26"/>
          <p:cNvPicPr preferRelativeResize="0"/>
          <p:nvPr/>
        </p:nvPicPr>
        <p:blipFill rotWithShape="1">
          <a:blip r:embed="rId6">
            <a:alphaModFix/>
          </a:blip>
          <a:srcRect b="68886" l="45133" r="0" t="0"/>
          <a:stretch/>
        </p:blipFill>
        <p:spPr>
          <a:xfrm>
            <a:off x="7745424" y="1334900"/>
            <a:ext cx="1192525" cy="1202198"/>
          </a:xfrm>
          <a:prstGeom prst="rect">
            <a:avLst/>
          </a:prstGeom>
          <a:noFill/>
          <a:ln cap="flat" cmpd="sng" w="9525">
            <a:solidFill>
              <a:schemeClr val="dk2"/>
            </a:solidFill>
            <a:prstDash val="solid"/>
            <a:round/>
            <a:headEnd len="sm" w="sm" type="none"/>
            <a:tailEnd len="sm" w="sm" type="none"/>
          </a:ln>
        </p:spPr>
      </p:pic>
      <p:sp>
        <p:nvSpPr>
          <p:cNvPr id="427" name="Google Shape;427;p26"/>
          <p:cNvSpPr/>
          <p:nvPr/>
        </p:nvSpPr>
        <p:spPr>
          <a:xfrm>
            <a:off x="3042781" y="1685399"/>
            <a:ext cx="444600" cy="24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8049625" y="1428800"/>
            <a:ext cx="938700" cy="21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txBox="1"/>
          <p:nvPr/>
        </p:nvSpPr>
        <p:spPr>
          <a:xfrm>
            <a:off x="419275" y="112375"/>
            <a:ext cx="33258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aleway"/>
                <a:ea typeface="Raleway"/>
                <a:cs typeface="Raleway"/>
                <a:sym typeface="Raleway"/>
              </a:rPr>
              <a:t>Patient’s </a:t>
            </a:r>
            <a:r>
              <a:rPr b="1" lang="en" sz="1200">
                <a:solidFill>
                  <a:schemeClr val="dk1"/>
                </a:solidFill>
                <a:latin typeface="Raleway"/>
                <a:ea typeface="Raleway"/>
                <a:cs typeface="Raleway"/>
                <a:sym typeface="Raleway"/>
              </a:rPr>
              <a:t>Demographic information </a:t>
            </a:r>
            <a:r>
              <a:rPr lang="en" sz="1200">
                <a:solidFill>
                  <a:schemeClr val="dk1"/>
                </a:solidFill>
                <a:latin typeface="Raleway"/>
                <a:ea typeface="Raleway"/>
                <a:cs typeface="Raleway"/>
                <a:sym typeface="Raleway"/>
              </a:rPr>
              <a:t>page</a:t>
            </a:r>
            <a:endParaRPr b="1" sz="1200">
              <a:solidFill>
                <a:schemeClr val="dk1"/>
              </a:solidFill>
              <a:latin typeface="Raleway"/>
              <a:ea typeface="Raleway"/>
              <a:cs typeface="Raleway"/>
              <a:sym typeface="Raleway"/>
            </a:endParaRPr>
          </a:p>
        </p:txBody>
      </p:sp>
      <p:sp>
        <p:nvSpPr>
          <p:cNvPr id="430" name="Google Shape;430;p26"/>
          <p:cNvSpPr txBox="1"/>
          <p:nvPr/>
        </p:nvSpPr>
        <p:spPr>
          <a:xfrm>
            <a:off x="7634288" y="730950"/>
            <a:ext cx="1414800" cy="44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aleway"/>
                <a:ea typeface="Raleway"/>
                <a:cs typeface="Raleway"/>
                <a:sym typeface="Raleway"/>
              </a:rPr>
              <a:t>Option to Scan Aadhar Card to get demographic info.</a:t>
            </a:r>
            <a:endParaRPr b="1" sz="1000">
              <a:solidFill>
                <a:schemeClr val="dk1"/>
              </a:solidFill>
              <a:latin typeface="Raleway"/>
              <a:ea typeface="Raleway"/>
              <a:cs typeface="Raleway"/>
              <a:sym typeface="Raleway"/>
            </a:endParaRPr>
          </a:p>
        </p:txBody>
      </p:sp>
      <p:sp>
        <p:nvSpPr>
          <p:cNvPr id="431" name="Google Shape;431;p26"/>
          <p:cNvSpPr/>
          <p:nvPr/>
        </p:nvSpPr>
        <p:spPr>
          <a:xfrm>
            <a:off x="223381" y="1685399"/>
            <a:ext cx="444600" cy="24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5807781" y="1685399"/>
            <a:ext cx="444600" cy="24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6"/>
          <p:cNvSpPr txBox="1"/>
          <p:nvPr/>
        </p:nvSpPr>
        <p:spPr>
          <a:xfrm>
            <a:off x="938850" y="2387325"/>
            <a:ext cx="1542300" cy="18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Mohan Raj Kumar</a:t>
            </a:r>
            <a:endParaRPr sz="900">
              <a:latin typeface="Archivo"/>
              <a:ea typeface="Archivo"/>
              <a:cs typeface="Archivo"/>
              <a:sym typeface="Archivo"/>
            </a:endParaRPr>
          </a:p>
        </p:txBody>
      </p:sp>
      <p:sp>
        <p:nvSpPr>
          <p:cNvPr id="434" name="Google Shape;434;p26"/>
          <p:cNvSpPr txBox="1"/>
          <p:nvPr/>
        </p:nvSpPr>
        <p:spPr>
          <a:xfrm>
            <a:off x="353450" y="2387325"/>
            <a:ext cx="4446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Mr.</a:t>
            </a:r>
            <a:endParaRPr sz="900">
              <a:latin typeface="Archivo"/>
              <a:ea typeface="Archivo"/>
              <a:cs typeface="Archivo"/>
              <a:sym typeface="Archivo"/>
            </a:endParaRPr>
          </a:p>
        </p:txBody>
      </p:sp>
      <p:sp>
        <p:nvSpPr>
          <p:cNvPr id="435" name="Google Shape;435;p26"/>
          <p:cNvSpPr txBox="1"/>
          <p:nvPr/>
        </p:nvSpPr>
        <p:spPr>
          <a:xfrm>
            <a:off x="343075" y="2633625"/>
            <a:ext cx="9387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12/01/1980</a:t>
            </a:r>
            <a:endParaRPr sz="900">
              <a:latin typeface="Archivo"/>
              <a:ea typeface="Archivo"/>
              <a:cs typeface="Archivo"/>
              <a:sym typeface="Archivo"/>
            </a:endParaRPr>
          </a:p>
        </p:txBody>
      </p:sp>
      <p:sp>
        <p:nvSpPr>
          <p:cNvPr id="436" name="Google Shape;436;p26"/>
          <p:cNvSpPr txBox="1"/>
          <p:nvPr/>
        </p:nvSpPr>
        <p:spPr>
          <a:xfrm>
            <a:off x="1486075" y="2633625"/>
            <a:ext cx="4989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43</a:t>
            </a:r>
            <a:endParaRPr sz="900">
              <a:latin typeface="Archivo"/>
              <a:ea typeface="Archivo"/>
              <a:cs typeface="Archivo"/>
              <a:sym typeface="Archivo"/>
            </a:endParaRPr>
          </a:p>
        </p:txBody>
      </p:sp>
      <p:sp>
        <p:nvSpPr>
          <p:cNvPr id="437" name="Google Shape;437;p26"/>
          <p:cNvSpPr txBox="1"/>
          <p:nvPr/>
        </p:nvSpPr>
        <p:spPr>
          <a:xfrm>
            <a:off x="2019475" y="2633625"/>
            <a:ext cx="4989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M</a:t>
            </a:r>
            <a:endParaRPr sz="900">
              <a:latin typeface="Archivo"/>
              <a:ea typeface="Archivo"/>
              <a:cs typeface="Archivo"/>
              <a:sym typeface="Archivo"/>
            </a:endParaRPr>
          </a:p>
        </p:txBody>
      </p:sp>
      <p:sp>
        <p:nvSpPr>
          <p:cNvPr id="438" name="Google Shape;438;p26"/>
          <p:cNvSpPr txBox="1"/>
          <p:nvPr/>
        </p:nvSpPr>
        <p:spPr>
          <a:xfrm>
            <a:off x="343075" y="2862225"/>
            <a:ext cx="9387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Hindi</a:t>
            </a:r>
            <a:endParaRPr sz="900">
              <a:latin typeface="Archivo"/>
              <a:ea typeface="Archivo"/>
              <a:cs typeface="Archivo"/>
              <a:sym typeface="Archivo"/>
            </a:endParaRPr>
          </a:p>
        </p:txBody>
      </p:sp>
      <p:sp>
        <p:nvSpPr>
          <p:cNvPr id="439" name="Google Shape;439;p26"/>
          <p:cNvSpPr txBox="1"/>
          <p:nvPr/>
        </p:nvSpPr>
        <p:spPr>
          <a:xfrm>
            <a:off x="1486075" y="2862225"/>
            <a:ext cx="938700" cy="1497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Hindu</a:t>
            </a:r>
            <a:endParaRPr sz="900">
              <a:latin typeface="Archivo"/>
              <a:ea typeface="Archivo"/>
              <a:cs typeface="Archivo"/>
              <a:sym typeface="Archivo"/>
            </a:endParaRPr>
          </a:p>
        </p:txBody>
      </p:sp>
      <p:sp>
        <p:nvSpPr>
          <p:cNvPr id="440" name="Google Shape;440;p26"/>
          <p:cNvSpPr txBox="1"/>
          <p:nvPr/>
        </p:nvSpPr>
        <p:spPr>
          <a:xfrm>
            <a:off x="3078050" y="3619400"/>
            <a:ext cx="1220400" cy="181200"/>
          </a:xfrm>
          <a:prstGeom prst="rect">
            <a:avLst/>
          </a:prstGeom>
          <a:solidFill>
            <a:srgbClr val="AEA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9812345678</a:t>
            </a:r>
            <a:endParaRPr sz="900">
              <a:latin typeface="Archivo"/>
              <a:ea typeface="Archivo"/>
              <a:cs typeface="Archivo"/>
              <a:sym typeface="Archivo"/>
            </a:endParaRPr>
          </a:p>
        </p:txBody>
      </p:sp>
      <p:sp>
        <p:nvSpPr>
          <p:cNvPr id="441" name="Google Shape;441;p26"/>
          <p:cNvSpPr txBox="1"/>
          <p:nvPr/>
        </p:nvSpPr>
        <p:spPr>
          <a:xfrm>
            <a:off x="3042775" y="2417200"/>
            <a:ext cx="1220400" cy="1812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Hadapsar</a:t>
            </a:r>
            <a:endParaRPr sz="900">
              <a:latin typeface="Archivo"/>
              <a:ea typeface="Archivo"/>
              <a:cs typeface="Archivo"/>
              <a:sym typeface="Archivo"/>
            </a:endParaRPr>
          </a:p>
        </p:txBody>
      </p:sp>
      <p:sp>
        <p:nvSpPr>
          <p:cNvPr id="442" name="Google Shape;442;p26"/>
          <p:cNvSpPr txBox="1"/>
          <p:nvPr/>
        </p:nvSpPr>
        <p:spPr>
          <a:xfrm>
            <a:off x="3042775" y="2663800"/>
            <a:ext cx="746100" cy="181200"/>
          </a:xfrm>
          <a:prstGeom prst="rect">
            <a:avLst/>
          </a:prstGeom>
          <a:solidFill>
            <a:srgbClr val="CFB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Archivo"/>
                <a:ea typeface="Archivo"/>
                <a:cs typeface="Archivo"/>
                <a:sym typeface="Archivo"/>
              </a:rPr>
              <a:t>Pune</a:t>
            </a:r>
            <a:endParaRPr sz="900">
              <a:latin typeface="Archivo"/>
              <a:ea typeface="Archivo"/>
              <a:cs typeface="Archivo"/>
              <a:sym typeface="Archivo"/>
            </a:endParaRPr>
          </a:p>
        </p:txBody>
      </p:sp>
      <p:sp>
        <p:nvSpPr>
          <p:cNvPr id="443" name="Google Shape;443;p26"/>
          <p:cNvSpPr txBox="1"/>
          <p:nvPr/>
        </p:nvSpPr>
        <p:spPr>
          <a:xfrm>
            <a:off x="4263175" y="2663800"/>
            <a:ext cx="746100" cy="181200"/>
          </a:xfrm>
          <a:prstGeom prst="rect">
            <a:avLst/>
          </a:prstGeom>
          <a:solidFill>
            <a:srgbClr val="CFB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Archivo"/>
                <a:ea typeface="Archivo"/>
                <a:cs typeface="Archivo"/>
                <a:sym typeface="Archivo"/>
              </a:rPr>
              <a:t>411028</a:t>
            </a:r>
            <a:endParaRPr sz="900">
              <a:latin typeface="Archivo"/>
              <a:ea typeface="Archivo"/>
              <a:cs typeface="Archivo"/>
              <a:sym typeface="Archivo"/>
            </a:endParaRPr>
          </a:p>
        </p:txBody>
      </p:sp>
      <p:sp>
        <p:nvSpPr>
          <p:cNvPr id="444" name="Google Shape;444;p26"/>
          <p:cNvSpPr txBox="1"/>
          <p:nvPr/>
        </p:nvSpPr>
        <p:spPr>
          <a:xfrm>
            <a:off x="3078050" y="2896675"/>
            <a:ext cx="746100" cy="181200"/>
          </a:xfrm>
          <a:prstGeom prst="rect">
            <a:avLst/>
          </a:prstGeom>
          <a:solidFill>
            <a:srgbClr val="CFB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Archivo"/>
                <a:ea typeface="Archivo"/>
                <a:cs typeface="Archivo"/>
                <a:sym typeface="Archivo"/>
              </a:rPr>
              <a:t>Pune</a:t>
            </a:r>
            <a:endParaRPr sz="900">
              <a:latin typeface="Archivo"/>
              <a:ea typeface="Archivo"/>
              <a:cs typeface="Archivo"/>
              <a:sym typeface="Archivo"/>
            </a:endParaRPr>
          </a:p>
        </p:txBody>
      </p:sp>
      <p:sp>
        <p:nvSpPr>
          <p:cNvPr id="445" name="Google Shape;445;p26"/>
          <p:cNvSpPr txBox="1"/>
          <p:nvPr/>
        </p:nvSpPr>
        <p:spPr>
          <a:xfrm>
            <a:off x="4143975" y="2896675"/>
            <a:ext cx="865200" cy="181200"/>
          </a:xfrm>
          <a:prstGeom prst="rect">
            <a:avLst/>
          </a:prstGeom>
          <a:solidFill>
            <a:srgbClr val="CFB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Archivo"/>
                <a:ea typeface="Archivo"/>
                <a:cs typeface="Archivo"/>
                <a:sym typeface="Archivo"/>
              </a:rPr>
              <a:t>Maharashtra</a:t>
            </a:r>
            <a:endParaRPr sz="900">
              <a:latin typeface="Archivo"/>
              <a:ea typeface="Archivo"/>
              <a:cs typeface="Archivo"/>
              <a:sym typeface="Archivo"/>
            </a:endParaRPr>
          </a:p>
        </p:txBody>
      </p:sp>
      <p:sp>
        <p:nvSpPr>
          <p:cNvPr id="446" name="Google Shape;446;p26"/>
          <p:cNvSpPr txBox="1"/>
          <p:nvPr/>
        </p:nvSpPr>
        <p:spPr>
          <a:xfrm>
            <a:off x="3104550" y="3141600"/>
            <a:ext cx="865200" cy="181200"/>
          </a:xfrm>
          <a:prstGeom prst="rect">
            <a:avLst/>
          </a:prstGeom>
          <a:solidFill>
            <a:srgbClr val="CFBD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Archivo"/>
                <a:ea typeface="Archivo"/>
                <a:cs typeface="Archivo"/>
                <a:sym typeface="Archivo"/>
              </a:rPr>
              <a:t>India</a:t>
            </a:r>
            <a:endParaRPr sz="900">
              <a:latin typeface="Archivo"/>
              <a:ea typeface="Archivo"/>
              <a:cs typeface="Archivo"/>
              <a:sym typeface="Archivo"/>
            </a:endParaRPr>
          </a:p>
        </p:txBody>
      </p:sp>
      <p:sp>
        <p:nvSpPr>
          <p:cNvPr id="447" name="Google Shape;447;p26"/>
          <p:cNvSpPr txBox="1"/>
          <p:nvPr/>
        </p:nvSpPr>
        <p:spPr>
          <a:xfrm>
            <a:off x="3078050" y="3850775"/>
            <a:ext cx="1220400" cy="181200"/>
          </a:xfrm>
          <a:prstGeom prst="rect">
            <a:avLst/>
          </a:prstGeom>
          <a:solidFill>
            <a:srgbClr val="AEA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Archivo"/>
                <a:ea typeface="Archivo"/>
                <a:cs typeface="Archivo"/>
                <a:sym typeface="Archivo"/>
              </a:rPr>
              <a:t>test@email.com</a:t>
            </a:r>
            <a:endParaRPr sz="900">
              <a:latin typeface="Archivo"/>
              <a:ea typeface="Archivo"/>
              <a:cs typeface="Archivo"/>
              <a:sym typeface="Archi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27"/>
          <p:cNvSpPr txBox="1"/>
          <p:nvPr/>
        </p:nvSpPr>
        <p:spPr>
          <a:xfrm>
            <a:off x="419275" y="175975"/>
            <a:ext cx="40410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Different Views </a:t>
            </a:r>
            <a:r>
              <a:rPr lang="en" sz="1200">
                <a:solidFill>
                  <a:schemeClr val="dk1"/>
                </a:solidFill>
                <a:latin typeface="Montserrat"/>
                <a:ea typeface="Montserrat"/>
                <a:cs typeface="Montserrat"/>
                <a:sym typeface="Montserrat"/>
              </a:rPr>
              <a:t>to see only </a:t>
            </a:r>
            <a:r>
              <a:rPr lang="en" sz="1200">
                <a:solidFill>
                  <a:schemeClr val="dk1"/>
                </a:solidFill>
                <a:latin typeface="Montserrat"/>
                <a:ea typeface="Montserrat"/>
                <a:cs typeface="Montserrat"/>
                <a:sym typeface="Montserrat"/>
              </a:rPr>
              <a:t>relevant</a:t>
            </a:r>
            <a:r>
              <a:rPr lang="en" sz="1200">
                <a:solidFill>
                  <a:schemeClr val="dk1"/>
                </a:solidFill>
                <a:latin typeface="Montserrat"/>
                <a:ea typeface="Montserrat"/>
                <a:cs typeface="Montserrat"/>
                <a:sym typeface="Montserrat"/>
              </a:rPr>
              <a:t> Tokens </a:t>
            </a:r>
            <a:endParaRPr b="1" sz="1200">
              <a:solidFill>
                <a:schemeClr val="dk1"/>
              </a:solidFill>
              <a:latin typeface="Montserrat"/>
              <a:ea typeface="Montserrat"/>
              <a:cs typeface="Montserrat"/>
              <a:sym typeface="Montserrat"/>
            </a:endParaRPr>
          </a:p>
        </p:txBody>
      </p:sp>
      <p:sp>
        <p:nvSpPr>
          <p:cNvPr id="454" name="Google Shape;454;p27"/>
          <p:cNvSpPr txBox="1"/>
          <p:nvPr/>
        </p:nvSpPr>
        <p:spPr>
          <a:xfrm>
            <a:off x="1112375" y="527650"/>
            <a:ext cx="6501900" cy="24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Montserrat"/>
                <a:ea typeface="Montserrat"/>
                <a:cs typeface="Montserrat"/>
                <a:sym typeface="Montserrat"/>
              </a:rPr>
              <a:t>For </a:t>
            </a:r>
            <a:r>
              <a:rPr b="1" lang="en" sz="1000">
                <a:solidFill>
                  <a:schemeClr val="dk1"/>
                </a:solidFill>
                <a:latin typeface="Montserrat"/>
                <a:ea typeface="Montserrat"/>
                <a:cs typeface="Montserrat"/>
                <a:sym typeface="Montserrat"/>
              </a:rPr>
              <a:t>efficient OPD flow management</a:t>
            </a:r>
            <a:r>
              <a:rPr lang="en" sz="1000">
                <a:solidFill>
                  <a:schemeClr val="dk1"/>
                </a:solidFill>
                <a:latin typeface="Montserrat"/>
                <a:ea typeface="Montserrat"/>
                <a:cs typeface="Montserrat"/>
                <a:sym typeface="Montserrat"/>
              </a:rPr>
              <a:t>, Tokens can be </a:t>
            </a:r>
            <a:r>
              <a:rPr lang="en" sz="1000">
                <a:solidFill>
                  <a:schemeClr val="dk1"/>
                </a:solidFill>
                <a:latin typeface="Montserrat"/>
                <a:ea typeface="Montserrat"/>
                <a:cs typeface="Montserrat"/>
                <a:sym typeface="Montserrat"/>
              </a:rPr>
              <a:t>segregated</a:t>
            </a:r>
            <a:r>
              <a:rPr lang="en" sz="1000">
                <a:solidFill>
                  <a:schemeClr val="dk1"/>
                </a:solidFill>
                <a:latin typeface="Montserrat"/>
                <a:ea typeface="Montserrat"/>
                <a:cs typeface="Montserrat"/>
                <a:sym typeface="Montserrat"/>
              </a:rPr>
              <a:t> depending on various views :</a:t>
            </a:r>
            <a:endParaRPr b="1" sz="1000">
              <a:solidFill>
                <a:schemeClr val="dk1"/>
              </a:solidFill>
              <a:latin typeface="Montserrat"/>
              <a:ea typeface="Montserrat"/>
              <a:cs typeface="Montserrat"/>
              <a:sym typeface="Montserrat"/>
            </a:endParaRPr>
          </a:p>
        </p:txBody>
      </p:sp>
      <p:sp>
        <p:nvSpPr>
          <p:cNvPr id="455" name="Google Shape;455;p27"/>
          <p:cNvSpPr txBox="1"/>
          <p:nvPr/>
        </p:nvSpPr>
        <p:spPr>
          <a:xfrm>
            <a:off x="1024887" y="833950"/>
            <a:ext cx="14166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Active Tokens</a:t>
            </a:r>
            <a:endParaRPr b="1" sz="1000">
              <a:solidFill>
                <a:schemeClr val="dk1"/>
              </a:solidFill>
              <a:latin typeface="Montserrat"/>
              <a:ea typeface="Montserrat"/>
              <a:cs typeface="Montserrat"/>
              <a:sym typeface="Montserrat"/>
            </a:endParaRPr>
          </a:p>
        </p:txBody>
      </p:sp>
      <p:sp>
        <p:nvSpPr>
          <p:cNvPr id="456" name="Google Shape;456;p27"/>
          <p:cNvSpPr txBox="1"/>
          <p:nvPr/>
        </p:nvSpPr>
        <p:spPr>
          <a:xfrm>
            <a:off x="3940678" y="848790"/>
            <a:ext cx="1152900" cy="24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OCT</a:t>
            </a:r>
            <a:endParaRPr b="1" sz="1000">
              <a:solidFill>
                <a:schemeClr val="dk1"/>
              </a:solidFill>
              <a:latin typeface="Montserrat"/>
              <a:ea typeface="Montserrat"/>
              <a:cs typeface="Montserrat"/>
              <a:sym typeface="Montserrat"/>
            </a:endParaRPr>
          </a:p>
        </p:txBody>
      </p:sp>
      <p:sp>
        <p:nvSpPr>
          <p:cNvPr id="457" name="Google Shape;457;p27"/>
          <p:cNvSpPr txBox="1"/>
          <p:nvPr/>
        </p:nvSpPr>
        <p:spPr>
          <a:xfrm>
            <a:off x="6636729" y="833950"/>
            <a:ext cx="1152900" cy="27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Surgery</a:t>
            </a:r>
            <a:endParaRPr b="1" sz="1000">
              <a:solidFill>
                <a:schemeClr val="dk1"/>
              </a:solidFill>
              <a:latin typeface="Montserrat"/>
              <a:ea typeface="Montserrat"/>
              <a:cs typeface="Montserrat"/>
              <a:sym typeface="Montserrat"/>
            </a:endParaRPr>
          </a:p>
        </p:txBody>
      </p:sp>
      <p:grpSp>
        <p:nvGrpSpPr>
          <p:cNvPr id="458" name="Google Shape;458;p27"/>
          <p:cNvGrpSpPr/>
          <p:nvPr/>
        </p:nvGrpSpPr>
        <p:grpSpPr>
          <a:xfrm>
            <a:off x="3149678" y="1208244"/>
            <a:ext cx="2688974" cy="3763005"/>
            <a:chOff x="3416759" y="1014500"/>
            <a:chExt cx="2391900" cy="3347274"/>
          </a:xfrm>
        </p:grpSpPr>
        <p:pic>
          <p:nvPicPr>
            <p:cNvPr id="459" name="Google Shape;459;p27"/>
            <p:cNvPicPr preferRelativeResize="0"/>
            <p:nvPr/>
          </p:nvPicPr>
          <p:blipFill rotWithShape="1">
            <a:blip r:embed="rId3">
              <a:alphaModFix/>
            </a:blip>
            <a:srcRect b="14478" l="0" r="0" t="0"/>
            <a:stretch/>
          </p:blipFill>
          <p:spPr>
            <a:xfrm>
              <a:off x="3511925" y="1014500"/>
              <a:ext cx="2201549" cy="3347274"/>
            </a:xfrm>
            <a:prstGeom prst="rect">
              <a:avLst/>
            </a:prstGeom>
            <a:noFill/>
            <a:ln cap="flat" cmpd="sng" w="9525">
              <a:solidFill>
                <a:schemeClr val="dk2"/>
              </a:solidFill>
              <a:prstDash val="solid"/>
              <a:round/>
              <a:headEnd len="sm" w="sm" type="none"/>
              <a:tailEnd len="sm" w="sm" type="none"/>
            </a:ln>
          </p:spPr>
        </p:pic>
        <p:sp>
          <p:nvSpPr>
            <p:cNvPr id="460" name="Google Shape;460;p27"/>
            <p:cNvSpPr/>
            <p:nvPr/>
          </p:nvSpPr>
          <p:spPr>
            <a:xfrm>
              <a:off x="3416759" y="1562969"/>
              <a:ext cx="2391900" cy="28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3695313" y="20622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4127875" y="20084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3695313" y="253125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732988" y="21075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4732988" y="25491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3695313" y="30332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4732988" y="30175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3712113" y="351175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4732988" y="35241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3695313" y="396225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4103775" y="250665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5175075" y="20203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5202900" y="250665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4127875" y="2963375"/>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5190750" y="2963375"/>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4155325" y="34542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221000" y="34542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4177500" y="3937650"/>
              <a:ext cx="420600" cy="69900"/>
            </a:xfrm>
            <a:prstGeom prst="roundRect">
              <a:avLst>
                <a:gd fmla="val 16667" name="adj"/>
              </a:avLst>
            </a:prstGeom>
            <a:solidFill>
              <a:srgbClr val="B1C8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7"/>
          <p:cNvGrpSpPr/>
          <p:nvPr/>
        </p:nvGrpSpPr>
        <p:grpSpPr>
          <a:xfrm>
            <a:off x="5933572" y="1208244"/>
            <a:ext cx="2688974" cy="3763005"/>
            <a:chOff x="6314109" y="1014500"/>
            <a:chExt cx="2391900" cy="3347274"/>
          </a:xfrm>
        </p:grpSpPr>
        <p:pic>
          <p:nvPicPr>
            <p:cNvPr id="480" name="Google Shape;480;p27"/>
            <p:cNvPicPr preferRelativeResize="0"/>
            <p:nvPr/>
          </p:nvPicPr>
          <p:blipFill rotWithShape="1">
            <a:blip r:embed="rId4">
              <a:alphaModFix/>
            </a:blip>
            <a:srcRect b="14478" l="0" r="0" t="0"/>
            <a:stretch/>
          </p:blipFill>
          <p:spPr>
            <a:xfrm>
              <a:off x="6409275" y="1014500"/>
              <a:ext cx="2201549" cy="3347274"/>
            </a:xfrm>
            <a:prstGeom prst="rect">
              <a:avLst/>
            </a:prstGeom>
            <a:noFill/>
            <a:ln cap="flat" cmpd="sng" w="9525">
              <a:solidFill>
                <a:schemeClr val="dk2"/>
              </a:solidFill>
              <a:prstDash val="solid"/>
              <a:round/>
              <a:headEnd len="sm" w="sm" type="none"/>
              <a:tailEnd len="sm" w="sm" type="none"/>
            </a:ln>
          </p:spPr>
        </p:pic>
        <p:sp>
          <p:nvSpPr>
            <p:cNvPr id="481" name="Google Shape;481;p27"/>
            <p:cNvSpPr/>
            <p:nvPr/>
          </p:nvSpPr>
          <p:spPr>
            <a:xfrm>
              <a:off x="6314109" y="1562969"/>
              <a:ext cx="2391900" cy="28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6615563" y="20382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7022925" y="20136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8094200" y="20136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7022925" y="2481600"/>
              <a:ext cx="420600" cy="69900"/>
            </a:xfrm>
            <a:prstGeom prst="roundRect">
              <a:avLst>
                <a:gd fmla="val 16667" name="adj"/>
              </a:avLst>
            </a:prstGeom>
            <a:solidFill>
              <a:srgbClr val="C4CF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6615563" y="2549100"/>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7622413" y="2059975"/>
              <a:ext cx="1758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7"/>
          <p:cNvGrpSpPr/>
          <p:nvPr/>
        </p:nvGrpSpPr>
        <p:grpSpPr>
          <a:xfrm>
            <a:off x="411500" y="1208225"/>
            <a:ext cx="2643289" cy="3762998"/>
            <a:chOff x="411500" y="1208225"/>
            <a:chExt cx="2643289" cy="3762998"/>
          </a:xfrm>
        </p:grpSpPr>
        <p:pic>
          <p:nvPicPr>
            <p:cNvPr id="489" name="Google Shape;489;p27"/>
            <p:cNvPicPr preferRelativeResize="0"/>
            <p:nvPr/>
          </p:nvPicPr>
          <p:blipFill rotWithShape="1">
            <a:blip r:embed="rId5">
              <a:alphaModFix/>
            </a:blip>
            <a:srcRect b="26215" l="0" r="0" t="0"/>
            <a:stretch/>
          </p:blipFill>
          <p:spPr>
            <a:xfrm>
              <a:off x="524325" y="1208225"/>
              <a:ext cx="2426300" cy="3762998"/>
            </a:xfrm>
            <a:prstGeom prst="rect">
              <a:avLst/>
            </a:prstGeom>
            <a:noFill/>
            <a:ln cap="flat" cmpd="sng" w="9525">
              <a:solidFill>
                <a:schemeClr val="dk2"/>
              </a:solidFill>
              <a:prstDash val="solid"/>
              <a:round/>
              <a:headEnd len="sm" w="sm" type="none"/>
              <a:tailEnd len="sm" w="sm" type="none"/>
            </a:ln>
          </p:spPr>
        </p:pic>
        <p:sp>
          <p:nvSpPr>
            <p:cNvPr id="490" name="Google Shape;490;p27"/>
            <p:cNvSpPr/>
            <p:nvPr/>
          </p:nvSpPr>
          <p:spPr>
            <a:xfrm>
              <a:off x="411500" y="1802625"/>
              <a:ext cx="2643289" cy="393526"/>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680629" y="2419902"/>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1833553" y="2442805"/>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680637" y="2995324"/>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1842215" y="3026402"/>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707312" y="3204816"/>
              <a:ext cx="194277" cy="50061"/>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1842278" y="3190229"/>
              <a:ext cx="194277" cy="50061"/>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680692" y="3536841"/>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1865816" y="3536874"/>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1239161" y="2392744"/>
              <a:ext cx="4134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2320860" y="2392744"/>
              <a:ext cx="4647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1114141" y="2918081"/>
              <a:ext cx="4647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2344449" y="2918081"/>
              <a:ext cx="4647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1139561" y="3163044"/>
              <a:ext cx="561943" cy="77246"/>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1139551" y="3459606"/>
              <a:ext cx="5298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2281019" y="3163044"/>
              <a:ext cx="561943" cy="77246"/>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2288311" y="3459531"/>
              <a:ext cx="5298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80692" y="4097416"/>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1139551" y="4020331"/>
              <a:ext cx="5298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1842204" y="4074116"/>
              <a:ext cx="194400" cy="501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2292401" y="4020331"/>
              <a:ext cx="529800" cy="771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28"/>
          <p:cNvSpPr txBox="1"/>
          <p:nvPr/>
        </p:nvSpPr>
        <p:spPr>
          <a:xfrm>
            <a:off x="419275" y="172200"/>
            <a:ext cx="328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Daily </a:t>
            </a:r>
            <a:r>
              <a:rPr b="1" lang="en" sz="1200">
                <a:solidFill>
                  <a:schemeClr val="dk1"/>
                </a:solidFill>
                <a:latin typeface="Montserrat"/>
                <a:ea typeface="Montserrat"/>
                <a:cs typeface="Montserrat"/>
                <a:sym typeface="Montserrat"/>
              </a:rPr>
              <a:t>Revenue</a:t>
            </a:r>
            <a:r>
              <a:rPr b="1" lang="en" sz="1200">
                <a:solidFill>
                  <a:schemeClr val="dk1"/>
                </a:solidFill>
                <a:latin typeface="Montserrat"/>
                <a:ea typeface="Montserrat"/>
                <a:cs typeface="Montserrat"/>
                <a:sym typeface="Montserrat"/>
              </a:rPr>
              <a:t> at a single click</a:t>
            </a:r>
            <a:endParaRPr b="1" sz="1200">
              <a:solidFill>
                <a:schemeClr val="dk1"/>
              </a:solidFill>
              <a:latin typeface="Montserrat"/>
              <a:ea typeface="Montserrat"/>
              <a:cs typeface="Montserrat"/>
              <a:sym typeface="Montserrat"/>
            </a:endParaRPr>
          </a:p>
        </p:txBody>
      </p:sp>
      <p:sp>
        <p:nvSpPr>
          <p:cNvPr id="517" name="Google Shape;517;p28"/>
          <p:cNvSpPr txBox="1"/>
          <p:nvPr/>
        </p:nvSpPr>
        <p:spPr>
          <a:xfrm>
            <a:off x="3487359" y="4632624"/>
            <a:ext cx="63567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Click</a:t>
            </a:r>
            <a:endParaRPr b="1" sz="1000">
              <a:solidFill>
                <a:schemeClr val="dk1"/>
              </a:solidFill>
              <a:latin typeface="Raleway"/>
              <a:ea typeface="Raleway"/>
              <a:cs typeface="Raleway"/>
              <a:sym typeface="Raleway"/>
            </a:endParaRPr>
          </a:p>
        </p:txBody>
      </p:sp>
      <p:grpSp>
        <p:nvGrpSpPr>
          <p:cNvPr id="518" name="Google Shape;518;p28"/>
          <p:cNvGrpSpPr/>
          <p:nvPr/>
        </p:nvGrpSpPr>
        <p:grpSpPr>
          <a:xfrm>
            <a:off x="1423991" y="676300"/>
            <a:ext cx="2626484" cy="4295125"/>
            <a:chOff x="1423991" y="676300"/>
            <a:chExt cx="2626484" cy="4295125"/>
          </a:xfrm>
        </p:grpSpPr>
        <p:pic>
          <p:nvPicPr>
            <p:cNvPr id="519" name="Google Shape;519;p28"/>
            <p:cNvPicPr preferRelativeResize="0"/>
            <p:nvPr/>
          </p:nvPicPr>
          <p:blipFill>
            <a:blip r:embed="rId3">
              <a:alphaModFix/>
            </a:blip>
            <a:stretch>
              <a:fillRect/>
            </a:stretch>
          </p:blipFill>
          <p:spPr>
            <a:xfrm>
              <a:off x="1423991" y="676300"/>
              <a:ext cx="2450874" cy="3956323"/>
            </a:xfrm>
            <a:prstGeom prst="rect">
              <a:avLst/>
            </a:prstGeom>
            <a:noFill/>
            <a:ln>
              <a:noFill/>
            </a:ln>
          </p:spPr>
        </p:pic>
        <p:sp>
          <p:nvSpPr>
            <p:cNvPr id="520" name="Google Shape;520;p28"/>
            <p:cNvSpPr/>
            <p:nvPr/>
          </p:nvSpPr>
          <p:spPr>
            <a:xfrm>
              <a:off x="1605306" y="4023324"/>
              <a:ext cx="1935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2767731" y="4041424"/>
              <a:ext cx="193500"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8"/>
            <p:cNvSpPr/>
            <p:nvPr/>
          </p:nvSpPr>
          <p:spPr>
            <a:xfrm>
              <a:off x="1807425" y="4466200"/>
              <a:ext cx="2055300" cy="160800"/>
            </a:xfrm>
            <a:prstGeom prst="rect">
              <a:avLst/>
            </a:prstGeom>
            <a:solidFill>
              <a:srgbClr val="D0BC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28"/>
            <p:cNvPicPr preferRelativeResize="0"/>
            <p:nvPr/>
          </p:nvPicPr>
          <p:blipFill rotWithShape="1">
            <a:blip r:embed="rId4">
              <a:alphaModFix/>
            </a:blip>
            <a:srcRect b="0" l="56051" r="0" t="0"/>
            <a:stretch/>
          </p:blipFill>
          <p:spPr>
            <a:xfrm>
              <a:off x="3298054" y="4571824"/>
              <a:ext cx="241680" cy="304801"/>
            </a:xfrm>
            <a:prstGeom prst="rect">
              <a:avLst/>
            </a:prstGeom>
            <a:noFill/>
            <a:ln>
              <a:noFill/>
            </a:ln>
          </p:spPr>
        </p:pic>
        <p:sp>
          <p:nvSpPr>
            <p:cNvPr id="524" name="Google Shape;524;p28"/>
            <p:cNvSpPr/>
            <p:nvPr/>
          </p:nvSpPr>
          <p:spPr>
            <a:xfrm>
              <a:off x="2683975" y="4306625"/>
              <a:ext cx="1366500" cy="66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1605306" y="14241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2146499" y="139952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2749254" y="14241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2168084" y="139952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3248652" y="139952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2802172" y="186227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3301570" y="183767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2787965" y="22892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3287363" y="226462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1605306" y="22892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2104704" y="2264624"/>
              <a:ext cx="411996"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1605306" y="27321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2104704" y="2698824"/>
              <a:ext cx="411996" cy="786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8"/>
            <p:cNvSpPr/>
            <p:nvPr/>
          </p:nvSpPr>
          <p:spPr>
            <a:xfrm>
              <a:off x="2764700" y="274077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a:off x="3264098" y="2707524"/>
              <a:ext cx="494594" cy="78600"/>
            </a:xfrm>
            <a:prstGeom prst="roundRect">
              <a:avLst>
                <a:gd fmla="val 16667" name="adj"/>
              </a:avLst>
            </a:prstGeom>
            <a:solidFill>
              <a:srgbClr val="D5D1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8"/>
            <p:cNvSpPr/>
            <p:nvPr/>
          </p:nvSpPr>
          <p:spPr>
            <a:xfrm>
              <a:off x="1605306" y="31736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8"/>
            <p:cNvSpPr/>
            <p:nvPr/>
          </p:nvSpPr>
          <p:spPr>
            <a:xfrm>
              <a:off x="2104704" y="3140324"/>
              <a:ext cx="411996" cy="78600"/>
            </a:xfrm>
            <a:prstGeom prst="roundRect">
              <a:avLst>
                <a:gd fmla="val 16667" name="adj"/>
              </a:avLst>
            </a:prstGeom>
            <a:solidFill>
              <a:srgbClr val="D5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2" name="Google Shape;542;p28"/>
            <p:cNvSpPr/>
            <p:nvPr/>
          </p:nvSpPr>
          <p:spPr>
            <a:xfrm>
              <a:off x="2764700" y="31736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8"/>
            <p:cNvSpPr/>
            <p:nvPr/>
          </p:nvSpPr>
          <p:spPr>
            <a:xfrm>
              <a:off x="3264098" y="3129724"/>
              <a:ext cx="411996" cy="78600"/>
            </a:xfrm>
            <a:prstGeom prst="roundRect">
              <a:avLst>
                <a:gd fmla="val 16667" name="adj"/>
              </a:avLst>
            </a:prstGeom>
            <a:solidFill>
              <a:srgbClr val="D5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4" name="Google Shape;544;p28"/>
            <p:cNvSpPr/>
            <p:nvPr/>
          </p:nvSpPr>
          <p:spPr>
            <a:xfrm>
              <a:off x="3212888" y="3551924"/>
              <a:ext cx="411996" cy="78600"/>
            </a:xfrm>
            <a:prstGeom prst="roundRect">
              <a:avLst>
                <a:gd fmla="val 16667" name="adj"/>
              </a:avLst>
            </a:prstGeom>
            <a:solidFill>
              <a:srgbClr val="D5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5" name="Google Shape;545;p28"/>
            <p:cNvSpPr/>
            <p:nvPr/>
          </p:nvSpPr>
          <p:spPr>
            <a:xfrm>
              <a:off x="2146499" y="3551924"/>
              <a:ext cx="411996" cy="78600"/>
            </a:xfrm>
            <a:prstGeom prst="roundRect">
              <a:avLst>
                <a:gd fmla="val 16667" name="adj"/>
              </a:avLst>
            </a:prstGeom>
            <a:solidFill>
              <a:srgbClr val="D5D1C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6" name="Google Shape;546;p28"/>
            <p:cNvSpPr/>
            <p:nvPr/>
          </p:nvSpPr>
          <p:spPr>
            <a:xfrm>
              <a:off x="1605306" y="3615124"/>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2764700" y="3644249"/>
              <a:ext cx="193609" cy="45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txBox="1"/>
            <p:nvPr/>
          </p:nvSpPr>
          <p:spPr>
            <a:xfrm>
              <a:off x="2593875" y="4438600"/>
              <a:ext cx="1281000" cy="188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t>(0+1500) + 99,900 / 1,01,400</a:t>
              </a:r>
              <a:endParaRPr sz="600"/>
            </a:p>
          </p:txBody>
        </p:sp>
      </p:grpSp>
      <p:grpSp>
        <p:nvGrpSpPr>
          <p:cNvPr id="549" name="Google Shape;549;p28"/>
          <p:cNvGrpSpPr/>
          <p:nvPr/>
        </p:nvGrpSpPr>
        <p:grpSpPr>
          <a:xfrm>
            <a:off x="4662025" y="667412"/>
            <a:ext cx="4209881" cy="4056738"/>
            <a:chOff x="4662025" y="667412"/>
            <a:chExt cx="4209881" cy="4056738"/>
          </a:xfrm>
        </p:grpSpPr>
        <p:pic>
          <p:nvPicPr>
            <p:cNvPr id="550" name="Google Shape;550;p28"/>
            <p:cNvPicPr preferRelativeResize="0"/>
            <p:nvPr/>
          </p:nvPicPr>
          <p:blipFill>
            <a:blip r:embed="rId5">
              <a:alphaModFix/>
            </a:blip>
            <a:stretch>
              <a:fillRect/>
            </a:stretch>
          </p:blipFill>
          <p:spPr>
            <a:xfrm>
              <a:off x="4690287" y="667412"/>
              <a:ext cx="2235400" cy="3974090"/>
            </a:xfrm>
            <a:prstGeom prst="rect">
              <a:avLst/>
            </a:prstGeom>
            <a:noFill/>
            <a:ln>
              <a:noFill/>
            </a:ln>
          </p:spPr>
        </p:pic>
        <p:sp>
          <p:nvSpPr>
            <p:cNvPr id="551" name="Google Shape;551;p28"/>
            <p:cNvSpPr/>
            <p:nvPr/>
          </p:nvSpPr>
          <p:spPr>
            <a:xfrm>
              <a:off x="4662025" y="838250"/>
              <a:ext cx="2403300" cy="3885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7221950" y="992500"/>
              <a:ext cx="137700" cy="1039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7148175" y="2264625"/>
              <a:ext cx="137700" cy="1039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7148175" y="3551925"/>
              <a:ext cx="137700" cy="961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txBox="1"/>
            <p:nvPr/>
          </p:nvSpPr>
          <p:spPr>
            <a:xfrm>
              <a:off x="7368606" y="1293324"/>
              <a:ext cx="13803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aleway"/>
                  <a:ea typeface="Raleway"/>
                  <a:cs typeface="Raleway"/>
                  <a:sym typeface="Raleway"/>
                </a:rPr>
                <a:t>Bill </a:t>
              </a:r>
              <a:r>
                <a:rPr lang="en" sz="1000">
                  <a:solidFill>
                    <a:schemeClr val="dk1"/>
                  </a:solidFill>
                  <a:latin typeface="Raleway"/>
                  <a:ea typeface="Raleway"/>
                  <a:cs typeface="Raleway"/>
                  <a:sym typeface="Raleway"/>
                </a:rPr>
                <a:t>Generated Amount</a:t>
              </a:r>
              <a:endParaRPr b="1" sz="1000">
                <a:solidFill>
                  <a:schemeClr val="dk1"/>
                </a:solidFill>
                <a:latin typeface="Raleway"/>
                <a:ea typeface="Raleway"/>
                <a:cs typeface="Raleway"/>
                <a:sym typeface="Raleway"/>
              </a:endParaRPr>
            </a:p>
          </p:txBody>
        </p:sp>
        <p:sp>
          <p:nvSpPr>
            <p:cNvPr id="556" name="Google Shape;556;p28"/>
            <p:cNvSpPr txBox="1"/>
            <p:nvPr/>
          </p:nvSpPr>
          <p:spPr>
            <a:xfrm>
              <a:off x="7368606" y="2622924"/>
              <a:ext cx="15033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aleway"/>
                  <a:ea typeface="Raleway"/>
                  <a:cs typeface="Raleway"/>
                  <a:sym typeface="Raleway"/>
                </a:rPr>
                <a:t>Receipt</a:t>
              </a:r>
              <a:r>
                <a:rPr b="1" lang="en" sz="1000">
                  <a:solidFill>
                    <a:schemeClr val="dk1"/>
                  </a:solidFill>
                  <a:latin typeface="Raleway"/>
                  <a:ea typeface="Raleway"/>
                  <a:cs typeface="Raleway"/>
                  <a:sym typeface="Raleway"/>
                </a:rPr>
                <a:t> </a:t>
              </a:r>
              <a:r>
                <a:rPr lang="en" sz="1000">
                  <a:solidFill>
                    <a:schemeClr val="dk1"/>
                  </a:solidFill>
                  <a:latin typeface="Raleway"/>
                  <a:ea typeface="Raleway"/>
                  <a:cs typeface="Raleway"/>
                  <a:sym typeface="Raleway"/>
                </a:rPr>
                <a:t>Generated Amount</a:t>
              </a:r>
              <a:endParaRPr b="1" sz="1000">
                <a:solidFill>
                  <a:schemeClr val="dk1"/>
                </a:solidFill>
                <a:latin typeface="Raleway"/>
                <a:ea typeface="Raleway"/>
                <a:cs typeface="Raleway"/>
                <a:sym typeface="Raleway"/>
              </a:endParaRPr>
            </a:p>
          </p:txBody>
        </p:sp>
        <p:sp>
          <p:nvSpPr>
            <p:cNvPr id="557" name="Google Shape;557;p28"/>
            <p:cNvSpPr txBox="1"/>
            <p:nvPr/>
          </p:nvSpPr>
          <p:spPr>
            <a:xfrm>
              <a:off x="7368606" y="3778474"/>
              <a:ext cx="15033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aleway"/>
                  <a:ea typeface="Raleway"/>
                  <a:cs typeface="Raleway"/>
                  <a:sym typeface="Raleway"/>
                </a:rPr>
                <a:t>Adhoc </a:t>
              </a:r>
              <a:r>
                <a:rPr lang="en" sz="1000">
                  <a:solidFill>
                    <a:schemeClr val="dk1"/>
                  </a:solidFill>
                  <a:latin typeface="Raleway"/>
                  <a:ea typeface="Raleway"/>
                  <a:cs typeface="Raleway"/>
                  <a:sym typeface="Raleway"/>
                </a:rPr>
                <a:t>Received</a:t>
              </a:r>
              <a:r>
                <a:rPr lang="en" sz="1000">
                  <a:solidFill>
                    <a:schemeClr val="dk1"/>
                  </a:solidFill>
                  <a:latin typeface="Raleway"/>
                  <a:ea typeface="Raleway"/>
                  <a:cs typeface="Raleway"/>
                  <a:sym typeface="Raleway"/>
                </a:rPr>
                <a:t> Amount</a:t>
              </a:r>
              <a:endParaRPr b="1" sz="1000">
                <a:solidFill>
                  <a:schemeClr val="dk1"/>
                </a:solidFill>
                <a:latin typeface="Raleway"/>
                <a:ea typeface="Raleway"/>
                <a:cs typeface="Raleway"/>
                <a:sym typeface="Raleway"/>
              </a:endParaRPr>
            </a:p>
          </p:txBody>
        </p:sp>
        <p:sp>
          <p:nvSpPr>
            <p:cNvPr id="558" name="Google Shape;558;p28"/>
            <p:cNvSpPr/>
            <p:nvPr/>
          </p:nvSpPr>
          <p:spPr>
            <a:xfrm>
              <a:off x="5136388" y="1069124"/>
              <a:ext cx="411900"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5136388" y="2334524"/>
              <a:ext cx="411900" cy="69900"/>
            </a:xfrm>
            <a:prstGeom prst="roundRect">
              <a:avLst>
                <a:gd fmla="val 16667" name="adj"/>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5" name="Google Shape;565;p29"/>
          <p:cNvSpPr txBox="1"/>
          <p:nvPr/>
        </p:nvSpPr>
        <p:spPr>
          <a:xfrm>
            <a:off x="1388150" y="536400"/>
            <a:ext cx="6410700" cy="1133400"/>
          </a:xfrm>
          <a:prstGeom prst="rect">
            <a:avLst/>
          </a:prstGeom>
          <a:noFill/>
          <a:ln>
            <a:noFill/>
          </a:ln>
        </p:spPr>
        <p:txBody>
          <a:bodyPr anchorCtr="0" anchor="ctr" bIns="91425" lIns="91425" spcFirstLastPara="1" rIns="91425" wrap="square" tIns="91425">
            <a:noAutofit/>
          </a:bodyPr>
          <a:lstStyle/>
          <a:p>
            <a:pPr indent="0" lvl="0" marL="0" rtl="0" algn="ctr">
              <a:lnSpc>
                <a:spcPct val="138000"/>
              </a:lnSpc>
              <a:spcBef>
                <a:spcPts val="0"/>
              </a:spcBef>
              <a:spcAft>
                <a:spcPts val="0"/>
              </a:spcAft>
              <a:buNone/>
            </a:pPr>
            <a:r>
              <a:rPr b="1" lang="en" sz="9600">
                <a:latin typeface="Georgia"/>
                <a:ea typeface="Georgia"/>
                <a:cs typeface="Georgia"/>
                <a:sym typeface="Georgia"/>
              </a:rPr>
              <a:t>True</a:t>
            </a:r>
            <a:r>
              <a:rPr b="1" lang="en" sz="9600">
                <a:solidFill>
                  <a:srgbClr val="1155CC"/>
                </a:solidFill>
                <a:latin typeface="Georgia"/>
                <a:ea typeface="Georgia"/>
                <a:cs typeface="Georgia"/>
                <a:sym typeface="Georgia"/>
              </a:rPr>
              <a:t>Docs</a:t>
            </a:r>
            <a:endParaRPr b="1" sz="9600">
              <a:solidFill>
                <a:srgbClr val="1155CC"/>
              </a:solidFill>
              <a:latin typeface="Georgia"/>
              <a:ea typeface="Georgia"/>
              <a:cs typeface="Georgia"/>
              <a:sym typeface="Georgia"/>
            </a:endParaRPr>
          </a:p>
        </p:txBody>
      </p:sp>
      <p:sp>
        <p:nvSpPr>
          <p:cNvPr id="566" name="Google Shape;566;p29"/>
          <p:cNvSpPr txBox="1"/>
          <p:nvPr/>
        </p:nvSpPr>
        <p:spPr>
          <a:xfrm>
            <a:off x="1267450" y="1975300"/>
            <a:ext cx="6963600" cy="255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00">
                <a:solidFill>
                  <a:schemeClr val="dk1"/>
                </a:solidFill>
              </a:rPr>
              <a:t>→ Paper form has been used for a long time to maintain the patients records.</a:t>
            </a:r>
            <a:endParaRPr sz="17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700">
              <a:solidFill>
                <a:schemeClr val="dk1"/>
              </a:solidFill>
            </a:endParaRPr>
          </a:p>
          <a:p>
            <a:pPr indent="0" lvl="0" marL="0" rtl="0" algn="just">
              <a:lnSpc>
                <a:spcPct val="115000"/>
              </a:lnSpc>
              <a:spcBef>
                <a:spcPts val="0"/>
              </a:spcBef>
              <a:spcAft>
                <a:spcPts val="0"/>
              </a:spcAft>
              <a:buNone/>
            </a:pPr>
            <a:r>
              <a:rPr lang="en" sz="1700">
                <a:solidFill>
                  <a:schemeClr val="dk1"/>
                </a:solidFill>
              </a:rPr>
              <a:t>→ Papers are easy to read and write. Our </a:t>
            </a:r>
            <a:r>
              <a:rPr b="1" lang="en" sz="1700">
                <a:solidFill>
                  <a:schemeClr val="dk1"/>
                </a:solidFill>
              </a:rPr>
              <a:t>CrystalEMR TrueDocs</a:t>
            </a:r>
            <a:r>
              <a:rPr lang="en" sz="1700">
                <a:solidFill>
                  <a:schemeClr val="dk1"/>
                </a:solidFill>
              </a:rPr>
              <a:t> lets you give the same paper experience using your mobile or tablet. </a:t>
            </a:r>
            <a:endParaRPr sz="1700">
              <a:solidFill>
                <a:schemeClr val="dk1"/>
              </a:solidFill>
            </a:endParaRPr>
          </a:p>
          <a:p>
            <a:pPr indent="0" lvl="0" marL="0" rtl="0" algn="just">
              <a:lnSpc>
                <a:spcPct val="115000"/>
              </a:lnSpc>
              <a:spcBef>
                <a:spcPts val="0"/>
              </a:spcBef>
              <a:spcAft>
                <a:spcPts val="0"/>
              </a:spcAft>
              <a:buNone/>
            </a:pPr>
            <a:r>
              <a:t/>
            </a:r>
            <a:endParaRPr sz="17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700">
                <a:solidFill>
                  <a:schemeClr val="dk1"/>
                </a:solidFill>
              </a:rPr>
              <a:t>→ This helps you focus on patient care.</a:t>
            </a:r>
            <a:endParaRPr sz="1700">
              <a:solidFill>
                <a:schemeClr val="dk1"/>
              </a:solidFill>
            </a:endParaRPr>
          </a:p>
          <a:p>
            <a:pPr indent="0" lvl="0" marL="0" rtl="0" algn="l">
              <a:spcBef>
                <a:spcPts val="0"/>
              </a:spcBef>
              <a:spcAft>
                <a:spcPts val="0"/>
              </a:spcAft>
              <a:buNone/>
            </a:pPr>
            <a:r>
              <a:t/>
            </a:r>
            <a:endParaRPr sz="1700"/>
          </a:p>
        </p:txBody>
      </p:sp>
      <p:sp>
        <p:nvSpPr>
          <p:cNvPr id="567" name="Google Shape;567;p29"/>
          <p:cNvSpPr txBox="1"/>
          <p:nvPr/>
        </p:nvSpPr>
        <p:spPr>
          <a:xfrm>
            <a:off x="5693150" y="1473475"/>
            <a:ext cx="21057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Digital Paper interface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3" name="Google Shape;573;p30"/>
          <p:cNvSpPr txBox="1"/>
          <p:nvPr/>
        </p:nvSpPr>
        <p:spPr>
          <a:xfrm>
            <a:off x="419275" y="172200"/>
            <a:ext cx="328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a:t>
            </a:r>
            <a:r>
              <a:rPr lang="en" sz="1200">
                <a:solidFill>
                  <a:schemeClr val="dk1"/>
                </a:solidFill>
                <a:latin typeface="Montserrat"/>
                <a:ea typeface="Montserrat"/>
                <a:cs typeface="Montserrat"/>
                <a:sym typeface="Montserrat"/>
              </a:rPr>
              <a:t>Various Types</a:t>
            </a:r>
            <a:endParaRPr sz="1200">
              <a:solidFill>
                <a:schemeClr val="dk1"/>
              </a:solidFill>
              <a:latin typeface="Montserrat"/>
              <a:ea typeface="Montserrat"/>
              <a:cs typeface="Montserrat"/>
              <a:sym typeface="Montserrat"/>
            </a:endParaRPr>
          </a:p>
        </p:txBody>
      </p:sp>
      <p:sp>
        <p:nvSpPr>
          <p:cNvPr id="574" name="Google Shape;574;p30"/>
          <p:cNvSpPr/>
          <p:nvPr/>
        </p:nvSpPr>
        <p:spPr>
          <a:xfrm>
            <a:off x="7735601" y="3669473"/>
            <a:ext cx="831000" cy="10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30"/>
          <p:cNvPicPr preferRelativeResize="0"/>
          <p:nvPr/>
        </p:nvPicPr>
        <p:blipFill rotWithShape="1">
          <a:blip r:embed="rId3">
            <a:alphaModFix/>
          </a:blip>
          <a:srcRect b="9692" l="7610" r="4105" t="7887"/>
          <a:stretch/>
        </p:blipFill>
        <p:spPr>
          <a:xfrm>
            <a:off x="4633875" y="640700"/>
            <a:ext cx="3618528" cy="4373100"/>
          </a:xfrm>
          <a:prstGeom prst="rect">
            <a:avLst/>
          </a:prstGeom>
          <a:noFill/>
          <a:ln cap="flat" cmpd="sng" w="9525">
            <a:solidFill>
              <a:schemeClr val="dk2"/>
            </a:solidFill>
            <a:prstDash val="solid"/>
            <a:round/>
            <a:headEnd len="sm" w="sm" type="none"/>
            <a:tailEnd len="sm" w="sm" type="none"/>
          </a:ln>
        </p:spPr>
      </p:pic>
      <p:grpSp>
        <p:nvGrpSpPr>
          <p:cNvPr id="576" name="Google Shape;576;p30"/>
          <p:cNvGrpSpPr/>
          <p:nvPr/>
        </p:nvGrpSpPr>
        <p:grpSpPr>
          <a:xfrm>
            <a:off x="489550" y="640700"/>
            <a:ext cx="3776524" cy="4373125"/>
            <a:chOff x="489550" y="640700"/>
            <a:chExt cx="3776524" cy="4373125"/>
          </a:xfrm>
        </p:grpSpPr>
        <p:pic>
          <p:nvPicPr>
            <p:cNvPr id="577" name="Google Shape;577;p30"/>
            <p:cNvPicPr preferRelativeResize="0"/>
            <p:nvPr/>
          </p:nvPicPr>
          <p:blipFill rotWithShape="1">
            <a:blip r:embed="rId4">
              <a:alphaModFix/>
            </a:blip>
            <a:srcRect b="12571" l="9955" r="5024" t="32023"/>
            <a:stretch/>
          </p:blipFill>
          <p:spPr>
            <a:xfrm>
              <a:off x="489550" y="640700"/>
              <a:ext cx="3776524" cy="4373101"/>
            </a:xfrm>
            <a:prstGeom prst="rect">
              <a:avLst/>
            </a:prstGeom>
            <a:noFill/>
            <a:ln cap="flat" cmpd="sng" w="9525">
              <a:solidFill>
                <a:srgbClr val="595959"/>
              </a:solidFill>
              <a:prstDash val="solid"/>
              <a:round/>
              <a:headEnd len="sm" w="sm" type="none"/>
              <a:tailEnd len="sm" w="sm" type="none"/>
            </a:ln>
          </p:spPr>
        </p:pic>
        <p:pic>
          <p:nvPicPr>
            <p:cNvPr id="578" name="Google Shape;578;p30"/>
            <p:cNvPicPr preferRelativeResize="0"/>
            <p:nvPr/>
          </p:nvPicPr>
          <p:blipFill rotWithShape="1">
            <a:blip r:embed="rId5">
              <a:alphaModFix/>
            </a:blip>
            <a:srcRect b="8481" l="9867" r="4552" t="14972"/>
            <a:stretch/>
          </p:blipFill>
          <p:spPr>
            <a:xfrm>
              <a:off x="489550" y="640725"/>
              <a:ext cx="3776515" cy="4373100"/>
            </a:xfrm>
            <a:prstGeom prst="rect">
              <a:avLst/>
            </a:prstGeom>
            <a:noFill/>
            <a:ln cap="flat" cmpd="sng" w="9525">
              <a:solidFill>
                <a:srgbClr val="595959"/>
              </a:solidFill>
              <a:prstDash val="solid"/>
              <a:round/>
              <a:headEnd len="sm" w="sm" type="none"/>
              <a:tailEnd len="sm" w="sm" type="none"/>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4" name="Google Shape;584;p31"/>
          <p:cNvPicPr preferRelativeResize="0"/>
          <p:nvPr/>
        </p:nvPicPr>
        <p:blipFill rotWithShape="1">
          <a:blip r:embed="rId3">
            <a:alphaModFix/>
          </a:blip>
          <a:srcRect b="14606" l="8491" r="6257" t="32814"/>
          <a:stretch/>
        </p:blipFill>
        <p:spPr>
          <a:xfrm>
            <a:off x="419275" y="640725"/>
            <a:ext cx="3675265" cy="4029802"/>
          </a:xfrm>
          <a:prstGeom prst="rect">
            <a:avLst/>
          </a:prstGeom>
          <a:noFill/>
          <a:ln cap="flat" cmpd="sng" w="9525">
            <a:solidFill>
              <a:schemeClr val="dk2"/>
            </a:solidFill>
            <a:prstDash val="solid"/>
            <a:round/>
            <a:headEnd len="sm" w="sm" type="none"/>
            <a:tailEnd len="sm" w="sm" type="none"/>
          </a:ln>
        </p:spPr>
      </p:pic>
      <p:grpSp>
        <p:nvGrpSpPr>
          <p:cNvPr id="585" name="Google Shape;585;p31"/>
          <p:cNvGrpSpPr/>
          <p:nvPr/>
        </p:nvGrpSpPr>
        <p:grpSpPr>
          <a:xfrm>
            <a:off x="4586839" y="640739"/>
            <a:ext cx="4006033" cy="4029762"/>
            <a:chOff x="3473700" y="2166025"/>
            <a:chExt cx="2266625" cy="2280051"/>
          </a:xfrm>
        </p:grpSpPr>
        <p:pic>
          <p:nvPicPr>
            <p:cNvPr id="586" name="Google Shape;586;p31"/>
            <p:cNvPicPr preferRelativeResize="0"/>
            <p:nvPr/>
          </p:nvPicPr>
          <p:blipFill rotWithShape="1">
            <a:blip r:embed="rId4">
              <a:alphaModFix/>
            </a:blip>
            <a:srcRect b="17299" l="9016" r="6402" t="34843"/>
            <a:stretch/>
          </p:blipFill>
          <p:spPr>
            <a:xfrm>
              <a:off x="3473700" y="2166025"/>
              <a:ext cx="2266625" cy="2280051"/>
            </a:xfrm>
            <a:prstGeom prst="rect">
              <a:avLst/>
            </a:prstGeom>
            <a:noFill/>
            <a:ln cap="flat" cmpd="sng" w="9525">
              <a:solidFill>
                <a:schemeClr val="dk2"/>
              </a:solidFill>
              <a:prstDash val="solid"/>
              <a:round/>
              <a:headEnd len="sm" w="sm" type="none"/>
              <a:tailEnd len="sm" w="sm" type="none"/>
            </a:ln>
          </p:spPr>
        </p:pic>
        <p:sp>
          <p:nvSpPr>
            <p:cNvPr id="587" name="Google Shape;587;p31"/>
            <p:cNvSpPr/>
            <p:nvPr/>
          </p:nvSpPr>
          <p:spPr>
            <a:xfrm>
              <a:off x="3769844" y="2427467"/>
              <a:ext cx="2202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317103" y="2427475"/>
              <a:ext cx="3159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4071300" y="3284000"/>
              <a:ext cx="1467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3744225" y="4140525"/>
              <a:ext cx="1467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31"/>
          <p:cNvSpPr txBox="1"/>
          <p:nvPr/>
        </p:nvSpPr>
        <p:spPr>
          <a:xfrm>
            <a:off x="419275" y="172200"/>
            <a:ext cx="328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a:t>
            </a:r>
            <a:r>
              <a:rPr lang="en" sz="1200">
                <a:solidFill>
                  <a:schemeClr val="dk1"/>
                </a:solidFill>
                <a:latin typeface="Montserrat"/>
                <a:ea typeface="Montserrat"/>
                <a:cs typeface="Montserrat"/>
                <a:sym typeface="Montserrat"/>
              </a:rPr>
              <a:t>Various Types</a:t>
            </a:r>
            <a:endParaRPr sz="12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0" name="Google Shape;60;p14"/>
          <p:cNvPicPr preferRelativeResize="0"/>
          <p:nvPr/>
        </p:nvPicPr>
        <p:blipFill>
          <a:blip r:embed="rId3">
            <a:alphaModFix/>
          </a:blip>
          <a:stretch>
            <a:fillRect/>
          </a:stretch>
        </p:blipFill>
        <p:spPr>
          <a:xfrm>
            <a:off x="-1" y="3"/>
            <a:ext cx="9144003" cy="51434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597" name="Google Shape;597;p32"/>
          <p:cNvGrpSpPr/>
          <p:nvPr/>
        </p:nvGrpSpPr>
        <p:grpSpPr>
          <a:xfrm>
            <a:off x="419275" y="640725"/>
            <a:ext cx="3987824" cy="4083499"/>
            <a:chOff x="6296136" y="2110352"/>
            <a:chExt cx="2277065" cy="2331696"/>
          </a:xfrm>
        </p:grpSpPr>
        <p:pic>
          <p:nvPicPr>
            <p:cNvPr id="598" name="Google Shape;598;p32"/>
            <p:cNvPicPr preferRelativeResize="0"/>
            <p:nvPr/>
          </p:nvPicPr>
          <p:blipFill rotWithShape="1">
            <a:blip r:embed="rId3">
              <a:alphaModFix/>
            </a:blip>
            <a:srcRect b="17383" l="8547" r="6483" t="33675"/>
            <a:stretch/>
          </p:blipFill>
          <p:spPr>
            <a:xfrm>
              <a:off x="6296136" y="2110352"/>
              <a:ext cx="2277065" cy="2331696"/>
            </a:xfrm>
            <a:prstGeom prst="rect">
              <a:avLst/>
            </a:prstGeom>
            <a:noFill/>
            <a:ln cap="flat" cmpd="sng" w="9525">
              <a:solidFill>
                <a:schemeClr val="dk2"/>
              </a:solidFill>
              <a:prstDash val="solid"/>
              <a:round/>
              <a:headEnd len="sm" w="sm" type="none"/>
              <a:tailEnd len="sm" w="sm" type="none"/>
            </a:ln>
          </p:spPr>
        </p:pic>
        <p:sp>
          <p:nvSpPr>
            <p:cNvPr id="599" name="Google Shape;599;p32"/>
            <p:cNvSpPr/>
            <p:nvPr/>
          </p:nvSpPr>
          <p:spPr>
            <a:xfrm>
              <a:off x="6535450" y="3551925"/>
              <a:ext cx="1773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6535450" y="2859375"/>
              <a:ext cx="1773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6535450" y="2689875"/>
              <a:ext cx="177300" cy="8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2" name="Google Shape;602;p32"/>
          <p:cNvPicPr preferRelativeResize="0"/>
          <p:nvPr/>
        </p:nvPicPr>
        <p:blipFill rotWithShape="1">
          <a:blip r:embed="rId4">
            <a:alphaModFix/>
          </a:blip>
          <a:srcRect b="15035" l="7581" r="6655" t="33858"/>
          <a:stretch/>
        </p:blipFill>
        <p:spPr>
          <a:xfrm>
            <a:off x="4727725" y="640725"/>
            <a:ext cx="3854335" cy="4083501"/>
          </a:xfrm>
          <a:prstGeom prst="rect">
            <a:avLst/>
          </a:prstGeom>
          <a:noFill/>
          <a:ln cap="flat" cmpd="sng" w="9525">
            <a:solidFill>
              <a:schemeClr val="dk2"/>
            </a:solidFill>
            <a:prstDash val="solid"/>
            <a:round/>
            <a:headEnd len="sm" w="sm" type="none"/>
            <a:tailEnd len="sm" w="sm" type="none"/>
          </a:ln>
        </p:spPr>
      </p:pic>
      <p:sp>
        <p:nvSpPr>
          <p:cNvPr id="603" name="Google Shape;603;p32"/>
          <p:cNvSpPr/>
          <p:nvPr/>
        </p:nvSpPr>
        <p:spPr>
          <a:xfrm>
            <a:off x="7242475" y="4291850"/>
            <a:ext cx="891900" cy="247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txBox="1"/>
          <p:nvPr/>
        </p:nvSpPr>
        <p:spPr>
          <a:xfrm>
            <a:off x="419275" y="172200"/>
            <a:ext cx="328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a:t>
            </a:r>
            <a:r>
              <a:rPr lang="en" sz="1200">
                <a:solidFill>
                  <a:schemeClr val="dk1"/>
                </a:solidFill>
                <a:latin typeface="Montserrat"/>
                <a:ea typeface="Montserrat"/>
                <a:cs typeface="Montserrat"/>
                <a:sym typeface="Montserrat"/>
              </a:rPr>
              <a:t>Various Types</a:t>
            </a:r>
            <a:endParaRPr sz="120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10" name="Google Shape;610;p33"/>
          <p:cNvGrpSpPr/>
          <p:nvPr/>
        </p:nvGrpSpPr>
        <p:grpSpPr>
          <a:xfrm>
            <a:off x="529628" y="640721"/>
            <a:ext cx="3650003" cy="4110421"/>
            <a:chOff x="6333824" y="2087789"/>
            <a:chExt cx="1841018" cy="2073248"/>
          </a:xfrm>
        </p:grpSpPr>
        <p:pic>
          <p:nvPicPr>
            <p:cNvPr id="611" name="Google Shape;611;p33"/>
            <p:cNvPicPr preferRelativeResize="0"/>
            <p:nvPr/>
          </p:nvPicPr>
          <p:blipFill rotWithShape="1">
            <a:blip r:embed="rId3">
              <a:alphaModFix/>
            </a:blip>
            <a:srcRect b="14202" l="9578" r="6542" t="32665"/>
            <a:stretch/>
          </p:blipFill>
          <p:spPr>
            <a:xfrm>
              <a:off x="6333824" y="2087789"/>
              <a:ext cx="1841018" cy="2073248"/>
            </a:xfrm>
            <a:prstGeom prst="rect">
              <a:avLst/>
            </a:prstGeom>
            <a:noFill/>
            <a:ln cap="flat" cmpd="sng" w="9525">
              <a:solidFill>
                <a:schemeClr val="dk2"/>
              </a:solidFill>
              <a:prstDash val="solid"/>
              <a:round/>
              <a:headEnd len="sm" w="sm" type="none"/>
              <a:tailEnd len="sm" w="sm" type="none"/>
            </a:ln>
          </p:spPr>
        </p:pic>
        <p:sp>
          <p:nvSpPr>
            <p:cNvPr id="612" name="Google Shape;612;p33"/>
            <p:cNvSpPr/>
            <p:nvPr/>
          </p:nvSpPr>
          <p:spPr>
            <a:xfrm>
              <a:off x="7702600" y="3372366"/>
              <a:ext cx="409800" cy="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3"/>
            <p:cNvSpPr/>
            <p:nvPr/>
          </p:nvSpPr>
          <p:spPr>
            <a:xfrm>
              <a:off x="7652300" y="3508016"/>
              <a:ext cx="409800" cy="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3"/>
            <p:cNvSpPr/>
            <p:nvPr/>
          </p:nvSpPr>
          <p:spPr>
            <a:xfrm>
              <a:off x="7702600" y="3586666"/>
              <a:ext cx="409800" cy="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3"/>
            <p:cNvSpPr/>
            <p:nvPr/>
          </p:nvSpPr>
          <p:spPr>
            <a:xfrm>
              <a:off x="6819250" y="4030800"/>
              <a:ext cx="319200" cy="51000"/>
            </a:xfrm>
            <a:prstGeom prst="rect">
              <a:avLst/>
            </a:prstGeom>
            <a:solidFill>
              <a:srgbClr val="E8EE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33"/>
          <p:cNvGrpSpPr/>
          <p:nvPr/>
        </p:nvGrpSpPr>
        <p:grpSpPr>
          <a:xfrm>
            <a:off x="4741071" y="625613"/>
            <a:ext cx="2927574" cy="4140652"/>
            <a:chOff x="4741071" y="625613"/>
            <a:chExt cx="2927574" cy="4140652"/>
          </a:xfrm>
        </p:grpSpPr>
        <p:pic>
          <p:nvPicPr>
            <p:cNvPr id="617" name="Google Shape;617;p33"/>
            <p:cNvPicPr preferRelativeResize="0"/>
            <p:nvPr/>
          </p:nvPicPr>
          <p:blipFill>
            <a:blip r:embed="rId4">
              <a:alphaModFix/>
            </a:blip>
            <a:stretch>
              <a:fillRect/>
            </a:stretch>
          </p:blipFill>
          <p:spPr>
            <a:xfrm>
              <a:off x="4741071" y="625613"/>
              <a:ext cx="2927574" cy="4140652"/>
            </a:xfrm>
            <a:prstGeom prst="rect">
              <a:avLst/>
            </a:prstGeom>
            <a:noFill/>
            <a:ln cap="flat" cmpd="sng" w="9525">
              <a:solidFill>
                <a:schemeClr val="dk2"/>
              </a:solidFill>
              <a:prstDash val="solid"/>
              <a:round/>
              <a:headEnd len="sm" w="sm" type="none"/>
              <a:tailEnd len="sm" w="sm" type="none"/>
            </a:ln>
          </p:spPr>
        </p:pic>
        <p:sp>
          <p:nvSpPr>
            <p:cNvPr id="618" name="Google Shape;618;p33"/>
            <p:cNvSpPr/>
            <p:nvPr/>
          </p:nvSpPr>
          <p:spPr>
            <a:xfrm>
              <a:off x="5468725" y="1113200"/>
              <a:ext cx="4995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3"/>
            <p:cNvSpPr/>
            <p:nvPr/>
          </p:nvSpPr>
          <p:spPr>
            <a:xfrm>
              <a:off x="6189625" y="1178425"/>
              <a:ext cx="1191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3"/>
            <p:cNvSpPr/>
            <p:nvPr/>
          </p:nvSpPr>
          <p:spPr>
            <a:xfrm>
              <a:off x="6955625" y="1178425"/>
              <a:ext cx="2499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3"/>
            <p:cNvSpPr/>
            <p:nvPr/>
          </p:nvSpPr>
          <p:spPr>
            <a:xfrm>
              <a:off x="5218825" y="955300"/>
              <a:ext cx="3471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3"/>
            <p:cNvSpPr/>
            <p:nvPr/>
          </p:nvSpPr>
          <p:spPr>
            <a:xfrm>
              <a:off x="5327650" y="1369225"/>
              <a:ext cx="7077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3"/>
            <p:cNvSpPr/>
            <p:nvPr/>
          </p:nvSpPr>
          <p:spPr>
            <a:xfrm>
              <a:off x="5327650" y="1445125"/>
              <a:ext cx="4092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3"/>
            <p:cNvSpPr/>
            <p:nvPr/>
          </p:nvSpPr>
          <p:spPr>
            <a:xfrm>
              <a:off x="7183375" y="1445125"/>
              <a:ext cx="2499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3"/>
            <p:cNvSpPr/>
            <p:nvPr/>
          </p:nvSpPr>
          <p:spPr>
            <a:xfrm>
              <a:off x="5267425" y="3751075"/>
              <a:ext cx="12744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3"/>
            <p:cNvSpPr/>
            <p:nvPr/>
          </p:nvSpPr>
          <p:spPr>
            <a:xfrm>
              <a:off x="6001625" y="3930300"/>
              <a:ext cx="4092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3"/>
            <p:cNvSpPr/>
            <p:nvPr/>
          </p:nvSpPr>
          <p:spPr>
            <a:xfrm>
              <a:off x="5327650" y="4006200"/>
              <a:ext cx="4092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3"/>
            <p:cNvSpPr/>
            <p:nvPr/>
          </p:nvSpPr>
          <p:spPr>
            <a:xfrm>
              <a:off x="7086125" y="3930300"/>
              <a:ext cx="2904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3"/>
            <p:cNvSpPr/>
            <p:nvPr/>
          </p:nvSpPr>
          <p:spPr>
            <a:xfrm>
              <a:off x="5218825" y="4471625"/>
              <a:ext cx="2904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5139850" y="4570375"/>
              <a:ext cx="290400" cy="75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3"/>
          <p:cNvSpPr txBox="1"/>
          <p:nvPr/>
        </p:nvSpPr>
        <p:spPr>
          <a:xfrm>
            <a:off x="7941450" y="4047625"/>
            <a:ext cx="107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rgbClr val="0097A7"/>
                </a:solidFill>
                <a:hlinkClick r:id="rId5">
                  <a:extLst>
                    <a:ext uri="{A12FA001-AC4F-418D-AE19-62706E023703}">
                      <ahyp:hlinkClr val="tx"/>
                    </a:ext>
                  </a:extLst>
                </a:hlinkClick>
              </a:rPr>
              <a:t>YouTube Clip</a:t>
            </a:r>
            <a:endParaRPr sz="1100">
              <a:solidFill>
                <a:srgbClr val="999999"/>
              </a:solidFill>
            </a:endParaRPr>
          </a:p>
        </p:txBody>
      </p:sp>
      <p:sp>
        <p:nvSpPr>
          <p:cNvPr id="632" name="Google Shape;632;p33"/>
          <p:cNvSpPr txBox="1"/>
          <p:nvPr/>
        </p:nvSpPr>
        <p:spPr>
          <a:xfrm>
            <a:off x="419275" y="172200"/>
            <a:ext cx="32883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a:t>
            </a:r>
            <a:r>
              <a:rPr lang="en" sz="1200">
                <a:solidFill>
                  <a:schemeClr val="dk1"/>
                </a:solidFill>
                <a:latin typeface="Montserrat"/>
                <a:ea typeface="Montserrat"/>
                <a:cs typeface="Montserrat"/>
                <a:sym typeface="Montserrat"/>
              </a:rPr>
              <a:t>Various Types</a:t>
            </a:r>
            <a:endParaRPr sz="12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8" name="Google Shape;638;p34"/>
          <p:cNvPicPr preferRelativeResize="0"/>
          <p:nvPr/>
        </p:nvPicPr>
        <p:blipFill>
          <a:blip r:embed="rId3">
            <a:alphaModFix/>
          </a:blip>
          <a:stretch>
            <a:fillRect/>
          </a:stretch>
        </p:blipFill>
        <p:spPr>
          <a:xfrm>
            <a:off x="419275" y="924219"/>
            <a:ext cx="2029912" cy="3608707"/>
          </a:xfrm>
          <a:prstGeom prst="rect">
            <a:avLst/>
          </a:prstGeom>
          <a:noFill/>
          <a:ln>
            <a:noFill/>
          </a:ln>
        </p:spPr>
      </p:pic>
      <p:pic>
        <p:nvPicPr>
          <p:cNvPr id="639" name="Google Shape;639;p34"/>
          <p:cNvPicPr preferRelativeResize="0"/>
          <p:nvPr/>
        </p:nvPicPr>
        <p:blipFill>
          <a:blip r:embed="rId4">
            <a:alphaModFix/>
          </a:blip>
          <a:stretch>
            <a:fillRect/>
          </a:stretch>
        </p:blipFill>
        <p:spPr>
          <a:xfrm>
            <a:off x="3568072" y="924198"/>
            <a:ext cx="2029930" cy="3608749"/>
          </a:xfrm>
          <a:prstGeom prst="rect">
            <a:avLst/>
          </a:prstGeom>
          <a:noFill/>
          <a:ln>
            <a:noFill/>
          </a:ln>
        </p:spPr>
      </p:pic>
      <p:pic>
        <p:nvPicPr>
          <p:cNvPr id="640" name="Google Shape;640;p34"/>
          <p:cNvPicPr preferRelativeResize="0"/>
          <p:nvPr/>
        </p:nvPicPr>
        <p:blipFill>
          <a:blip r:embed="rId5">
            <a:alphaModFix/>
          </a:blip>
          <a:stretch>
            <a:fillRect/>
          </a:stretch>
        </p:blipFill>
        <p:spPr>
          <a:xfrm>
            <a:off x="6716887" y="924208"/>
            <a:ext cx="2029912" cy="3608739"/>
          </a:xfrm>
          <a:prstGeom prst="rect">
            <a:avLst/>
          </a:prstGeom>
          <a:noFill/>
          <a:ln>
            <a:noFill/>
          </a:ln>
        </p:spPr>
      </p:pic>
      <p:sp>
        <p:nvSpPr>
          <p:cNvPr id="641" name="Google Shape;641;p34"/>
          <p:cNvSpPr txBox="1"/>
          <p:nvPr/>
        </p:nvSpPr>
        <p:spPr>
          <a:xfrm>
            <a:off x="419275" y="172200"/>
            <a:ext cx="15792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Add a TrueDocs</a:t>
            </a:r>
            <a:endParaRPr sz="1200">
              <a:solidFill>
                <a:schemeClr val="dk1"/>
              </a:solidFill>
              <a:latin typeface="Montserrat"/>
              <a:ea typeface="Montserrat"/>
              <a:cs typeface="Montserrat"/>
              <a:sym typeface="Montserrat"/>
            </a:endParaRPr>
          </a:p>
        </p:txBody>
      </p:sp>
      <p:sp>
        <p:nvSpPr>
          <p:cNvPr id="642" name="Google Shape;642;p34"/>
          <p:cNvSpPr/>
          <p:nvPr/>
        </p:nvSpPr>
        <p:spPr>
          <a:xfrm>
            <a:off x="999200" y="912025"/>
            <a:ext cx="3936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4"/>
          <p:cNvSpPr/>
          <p:nvPr/>
        </p:nvSpPr>
        <p:spPr>
          <a:xfrm>
            <a:off x="3927875" y="1527150"/>
            <a:ext cx="1323300" cy="2529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4"/>
          <p:cNvSpPr/>
          <p:nvPr/>
        </p:nvSpPr>
        <p:spPr>
          <a:xfrm>
            <a:off x="6632225" y="1669800"/>
            <a:ext cx="950700" cy="657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34"/>
          <p:cNvCxnSpPr/>
          <p:nvPr/>
        </p:nvCxnSpPr>
        <p:spPr>
          <a:xfrm>
            <a:off x="2729350" y="2769575"/>
            <a:ext cx="576600" cy="0"/>
          </a:xfrm>
          <a:prstGeom prst="straightConnector1">
            <a:avLst/>
          </a:prstGeom>
          <a:noFill/>
          <a:ln cap="flat" cmpd="sng" w="28575">
            <a:solidFill>
              <a:srgbClr val="FF0000"/>
            </a:solidFill>
            <a:prstDash val="solid"/>
            <a:round/>
            <a:headEnd len="med" w="med" type="none"/>
            <a:tailEnd len="med" w="med" type="triangle"/>
          </a:ln>
        </p:spPr>
      </p:cxnSp>
      <p:cxnSp>
        <p:nvCxnSpPr>
          <p:cNvPr id="646" name="Google Shape;646;p34"/>
          <p:cNvCxnSpPr/>
          <p:nvPr/>
        </p:nvCxnSpPr>
        <p:spPr>
          <a:xfrm>
            <a:off x="5818975" y="2769575"/>
            <a:ext cx="576600" cy="0"/>
          </a:xfrm>
          <a:prstGeom prst="straightConnector1">
            <a:avLst/>
          </a:prstGeom>
          <a:noFill/>
          <a:ln cap="flat" cmpd="sng" w="28575">
            <a:solidFill>
              <a:srgbClr val="FF0000"/>
            </a:solidFill>
            <a:prstDash val="solid"/>
            <a:round/>
            <a:headEnd len="med" w="med" type="none"/>
            <a:tailEnd len="med" w="med" type="triangle"/>
          </a:ln>
        </p:spPr>
      </p:cxnSp>
      <p:sp>
        <p:nvSpPr>
          <p:cNvPr id="647" name="Google Shape;647;p34"/>
          <p:cNvSpPr/>
          <p:nvPr/>
        </p:nvSpPr>
        <p:spPr>
          <a:xfrm>
            <a:off x="1817325" y="1294250"/>
            <a:ext cx="603600" cy="174300"/>
          </a:xfrm>
          <a:prstGeom prst="rect">
            <a:avLst/>
          </a:pr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4"/>
          <p:cNvSpPr/>
          <p:nvPr/>
        </p:nvSpPr>
        <p:spPr>
          <a:xfrm>
            <a:off x="8143200" y="1294250"/>
            <a:ext cx="603600" cy="174300"/>
          </a:xfrm>
          <a:prstGeom prst="rect">
            <a:avLst/>
          </a:pr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4909075" y="1294250"/>
            <a:ext cx="603600" cy="174300"/>
          </a:xfrm>
          <a:prstGeom prst="rect">
            <a:avLst/>
          </a:prstGeom>
          <a:solidFill>
            <a:srgbClr val="4E4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5" name="Google Shape;655;p35"/>
          <p:cNvSpPr txBox="1"/>
          <p:nvPr/>
        </p:nvSpPr>
        <p:spPr>
          <a:xfrm>
            <a:off x="419275" y="172200"/>
            <a:ext cx="22431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Data Entry</a:t>
            </a:r>
            <a:endParaRPr sz="1200">
              <a:solidFill>
                <a:schemeClr val="dk1"/>
              </a:solidFill>
              <a:latin typeface="Montserrat"/>
              <a:ea typeface="Montserrat"/>
              <a:cs typeface="Montserrat"/>
              <a:sym typeface="Montserrat"/>
            </a:endParaRPr>
          </a:p>
        </p:txBody>
      </p:sp>
      <p:sp>
        <p:nvSpPr>
          <p:cNvPr id="656" name="Google Shape;656;p35"/>
          <p:cNvSpPr txBox="1"/>
          <p:nvPr/>
        </p:nvSpPr>
        <p:spPr>
          <a:xfrm>
            <a:off x="99725" y="420150"/>
            <a:ext cx="2064600" cy="6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1.Open TrueDoc</a:t>
            </a:r>
            <a:endParaRPr sz="900">
              <a:solidFill>
                <a:schemeClr val="dk1"/>
              </a:solidFill>
              <a:latin typeface="Montserrat"/>
              <a:ea typeface="Montserrat"/>
              <a:cs typeface="Montserrat"/>
              <a:sym typeface="Montserrat"/>
            </a:endParaRPr>
          </a:p>
        </p:txBody>
      </p:sp>
      <p:sp>
        <p:nvSpPr>
          <p:cNvPr id="657" name="Google Shape;657;p35"/>
          <p:cNvSpPr txBox="1"/>
          <p:nvPr/>
        </p:nvSpPr>
        <p:spPr>
          <a:xfrm>
            <a:off x="3161826" y="420150"/>
            <a:ext cx="2064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2.Click on any one field</a:t>
            </a:r>
            <a:endParaRPr sz="900">
              <a:solidFill>
                <a:schemeClr val="dk1"/>
              </a:solidFill>
              <a:latin typeface="Montserrat"/>
              <a:ea typeface="Montserrat"/>
              <a:cs typeface="Montserrat"/>
              <a:sym typeface="Montserrat"/>
            </a:endParaRPr>
          </a:p>
        </p:txBody>
      </p:sp>
      <p:sp>
        <p:nvSpPr>
          <p:cNvPr id="658" name="Google Shape;658;p35"/>
          <p:cNvSpPr txBox="1"/>
          <p:nvPr/>
        </p:nvSpPr>
        <p:spPr>
          <a:xfrm>
            <a:off x="6159159" y="420150"/>
            <a:ext cx="23133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3.Enter the details OR Select from drop-down list</a:t>
            </a:r>
            <a:endParaRPr sz="900">
              <a:solidFill>
                <a:schemeClr val="dk1"/>
              </a:solidFill>
              <a:latin typeface="Montserrat"/>
              <a:ea typeface="Montserrat"/>
              <a:cs typeface="Montserrat"/>
              <a:sym typeface="Montserrat"/>
            </a:endParaRPr>
          </a:p>
        </p:txBody>
      </p:sp>
      <p:grpSp>
        <p:nvGrpSpPr>
          <p:cNvPr id="659" name="Google Shape;659;p35"/>
          <p:cNvGrpSpPr/>
          <p:nvPr/>
        </p:nvGrpSpPr>
        <p:grpSpPr>
          <a:xfrm>
            <a:off x="208853" y="940844"/>
            <a:ext cx="2558566" cy="3831623"/>
            <a:chOff x="131750" y="2082077"/>
            <a:chExt cx="2013350" cy="3015126"/>
          </a:xfrm>
        </p:grpSpPr>
        <p:pic>
          <p:nvPicPr>
            <p:cNvPr id="660" name="Google Shape;660;p35"/>
            <p:cNvPicPr preferRelativeResize="0"/>
            <p:nvPr/>
          </p:nvPicPr>
          <p:blipFill rotWithShape="1">
            <a:blip r:embed="rId3">
              <a:alphaModFix/>
            </a:blip>
            <a:srcRect b="0" l="0" r="0" t="24294"/>
            <a:stretch/>
          </p:blipFill>
          <p:spPr>
            <a:xfrm>
              <a:off x="131750" y="2082077"/>
              <a:ext cx="2013350" cy="3015126"/>
            </a:xfrm>
            <a:prstGeom prst="rect">
              <a:avLst/>
            </a:prstGeom>
            <a:noFill/>
            <a:ln cap="flat" cmpd="sng" w="9525">
              <a:solidFill>
                <a:schemeClr val="dk2"/>
              </a:solidFill>
              <a:prstDash val="solid"/>
              <a:round/>
              <a:headEnd len="sm" w="sm" type="none"/>
              <a:tailEnd len="sm" w="sm" type="none"/>
            </a:ln>
          </p:spPr>
        </p:pic>
        <p:sp>
          <p:nvSpPr>
            <p:cNvPr id="661" name="Google Shape;661;p35"/>
            <p:cNvSpPr/>
            <p:nvPr/>
          </p:nvSpPr>
          <p:spPr>
            <a:xfrm>
              <a:off x="499716" y="2182761"/>
              <a:ext cx="613500" cy="197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1565225" y="2182761"/>
              <a:ext cx="388200" cy="197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35"/>
          <p:cNvGrpSpPr/>
          <p:nvPr/>
        </p:nvGrpSpPr>
        <p:grpSpPr>
          <a:xfrm>
            <a:off x="3198632" y="940871"/>
            <a:ext cx="2558534" cy="3831623"/>
            <a:chOff x="2484425" y="2082098"/>
            <a:chExt cx="2013325" cy="3015126"/>
          </a:xfrm>
        </p:grpSpPr>
        <p:pic>
          <p:nvPicPr>
            <p:cNvPr id="664" name="Google Shape;664;p35"/>
            <p:cNvPicPr preferRelativeResize="0"/>
            <p:nvPr/>
          </p:nvPicPr>
          <p:blipFill rotWithShape="1">
            <a:blip r:embed="rId4">
              <a:alphaModFix/>
            </a:blip>
            <a:srcRect b="0" l="0" r="0" t="24294"/>
            <a:stretch/>
          </p:blipFill>
          <p:spPr>
            <a:xfrm>
              <a:off x="2484425" y="2082098"/>
              <a:ext cx="2013325" cy="3015126"/>
            </a:xfrm>
            <a:prstGeom prst="rect">
              <a:avLst/>
            </a:prstGeom>
            <a:noFill/>
            <a:ln cap="flat" cmpd="sng" w="9525">
              <a:solidFill>
                <a:schemeClr val="dk2"/>
              </a:solidFill>
              <a:prstDash val="solid"/>
              <a:round/>
              <a:headEnd len="sm" w="sm" type="none"/>
              <a:tailEnd len="sm" w="sm" type="none"/>
            </a:ln>
          </p:spPr>
        </p:pic>
        <p:pic>
          <p:nvPicPr>
            <p:cNvPr id="665" name="Google Shape;665;p35"/>
            <p:cNvPicPr preferRelativeResize="0"/>
            <p:nvPr/>
          </p:nvPicPr>
          <p:blipFill>
            <a:blip r:embed="rId5">
              <a:alphaModFix/>
            </a:blip>
            <a:stretch>
              <a:fillRect/>
            </a:stretch>
          </p:blipFill>
          <p:spPr>
            <a:xfrm>
              <a:off x="2923912" y="2831403"/>
              <a:ext cx="223559" cy="391903"/>
            </a:xfrm>
            <a:prstGeom prst="rect">
              <a:avLst/>
            </a:prstGeom>
            <a:noFill/>
            <a:ln>
              <a:noFill/>
            </a:ln>
          </p:spPr>
        </p:pic>
        <p:sp>
          <p:nvSpPr>
            <p:cNvPr id="666" name="Google Shape;666;p35"/>
            <p:cNvSpPr txBox="1"/>
            <p:nvPr/>
          </p:nvSpPr>
          <p:spPr>
            <a:xfrm>
              <a:off x="2880083" y="3215321"/>
              <a:ext cx="753900" cy="263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Click</a:t>
              </a:r>
              <a:endParaRPr sz="800"/>
            </a:p>
          </p:txBody>
        </p:sp>
        <p:sp>
          <p:nvSpPr>
            <p:cNvPr id="667" name="Google Shape;667;p35"/>
            <p:cNvSpPr/>
            <p:nvPr/>
          </p:nvSpPr>
          <p:spPr>
            <a:xfrm>
              <a:off x="2843803" y="2182761"/>
              <a:ext cx="613500" cy="1977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5"/>
            <p:cNvSpPr/>
            <p:nvPr/>
          </p:nvSpPr>
          <p:spPr>
            <a:xfrm>
              <a:off x="3909312" y="2182761"/>
              <a:ext cx="388200" cy="1977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5"/>
          <p:cNvGrpSpPr/>
          <p:nvPr/>
        </p:nvGrpSpPr>
        <p:grpSpPr>
          <a:xfrm>
            <a:off x="6104871" y="940874"/>
            <a:ext cx="2642074" cy="3831623"/>
            <a:chOff x="4771362" y="2082100"/>
            <a:chExt cx="2079064" cy="3015126"/>
          </a:xfrm>
        </p:grpSpPr>
        <p:pic>
          <p:nvPicPr>
            <p:cNvPr id="670" name="Google Shape;670;p35"/>
            <p:cNvPicPr preferRelativeResize="0"/>
            <p:nvPr/>
          </p:nvPicPr>
          <p:blipFill rotWithShape="1">
            <a:blip r:embed="rId6">
              <a:alphaModFix/>
            </a:blip>
            <a:srcRect b="0" l="0" r="0" t="24294"/>
            <a:stretch/>
          </p:blipFill>
          <p:spPr>
            <a:xfrm>
              <a:off x="4837075" y="2082100"/>
              <a:ext cx="2013350" cy="3015126"/>
            </a:xfrm>
            <a:prstGeom prst="rect">
              <a:avLst/>
            </a:prstGeom>
            <a:noFill/>
            <a:ln cap="flat" cmpd="sng" w="9525">
              <a:solidFill>
                <a:schemeClr val="dk2"/>
              </a:solidFill>
              <a:prstDash val="solid"/>
              <a:round/>
              <a:headEnd len="sm" w="sm" type="none"/>
              <a:tailEnd len="sm" w="sm" type="none"/>
            </a:ln>
          </p:spPr>
        </p:pic>
        <p:sp>
          <p:nvSpPr>
            <p:cNvPr id="671" name="Google Shape;671;p35"/>
            <p:cNvSpPr/>
            <p:nvPr/>
          </p:nvSpPr>
          <p:spPr>
            <a:xfrm>
              <a:off x="4771362" y="3641882"/>
              <a:ext cx="1405200" cy="1183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5"/>
            <p:cNvSpPr/>
            <p:nvPr/>
          </p:nvSpPr>
          <p:spPr>
            <a:xfrm>
              <a:off x="5199755" y="2182761"/>
              <a:ext cx="613500" cy="1977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5"/>
            <p:cNvSpPr/>
            <p:nvPr/>
          </p:nvSpPr>
          <p:spPr>
            <a:xfrm>
              <a:off x="6265264" y="2182761"/>
              <a:ext cx="388200" cy="1977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5"/>
          <p:cNvSpPr/>
          <p:nvPr/>
        </p:nvSpPr>
        <p:spPr>
          <a:xfrm>
            <a:off x="485825" y="1769750"/>
            <a:ext cx="682500" cy="219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36"/>
          <p:cNvSpPr txBox="1"/>
          <p:nvPr/>
        </p:nvSpPr>
        <p:spPr>
          <a:xfrm>
            <a:off x="419275" y="172200"/>
            <a:ext cx="22431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Data Entry</a:t>
            </a:r>
            <a:endParaRPr sz="1200">
              <a:solidFill>
                <a:schemeClr val="dk1"/>
              </a:solidFill>
              <a:latin typeface="Montserrat"/>
              <a:ea typeface="Montserrat"/>
              <a:cs typeface="Montserrat"/>
              <a:sym typeface="Montserrat"/>
            </a:endParaRPr>
          </a:p>
        </p:txBody>
      </p:sp>
      <p:sp>
        <p:nvSpPr>
          <p:cNvPr id="681" name="Google Shape;681;p36"/>
          <p:cNvSpPr txBox="1"/>
          <p:nvPr/>
        </p:nvSpPr>
        <p:spPr>
          <a:xfrm>
            <a:off x="419275" y="640725"/>
            <a:ext cx="2743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4.Go to the next field using Next button</a:t>
            </a:r>
            <a:endParaRPr sz="900">
              <a:solidFill>
                <a:schemeClr val="dk1"/>
              </a:solidFill>
              <a:latin typeface="Montserrat"/>
              <a:ea typeface="Montserrat"/>
              <a:cs typeface="Montserrat"/>
              <a:sym typeface="Montserrat"/>
            </a:endParaRPr>
          </a:p>
        </p:txBody>
      </p:sp>
      <p:sp>
        <p:nvSpPr>
          <p:cNvPr id="682" name="Google Shape;682;p36"/>
          <p:cNvSpPr txBox="1"/>
          <p:nvPr/>
        </p:nvSpPr>
        <p:spPr>
          <a:xfrm>
            <a:off x="3679400" y="640725"/>
            <a:ext cx="2743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5.Save the details using Save button</a:t>
            </a:r>
            <a:endParaRPr sz="900">
              <a:solidFill>
                <a:schemeClr val="dk1"/>
              </a:solidFill>
              <a:latin typeface="Montserrat"/>
              <a:ea typeface="Montserrat"/>
              <a:cs typeface="Montserrat"/>
              <a:sym typeface="Montserrat"/>
            </a:endParaRPr>
          </a:p>
        </p:txBody>
      </p:sp>
      <p:grpSp>
        <p:nvGrpSpPr>
          <p:cNvPr id="683" name="Google Shape;683;p36"/>
          <p:cNvGrpSpPr/>
          <p:nvPr/>
        </p:nvGrpSpPr>
        <p:grpSpPr>
          <a:xfrm>
            <a:off x="473496" y="1079615"/>
            <a:ext cx="2560251" cy="3831374"/>
            <a:chOff x="496675" y="1719651"/>
            <a:chExt cx="1540001" cy="2129724"/>
          </a:xfrm>
        </p:grpSpPr>
        <p:pic>
          <p:nvPicPr>
            <p:cNvPr id="684" name="Google Shape;684;p36"/>
            <p:cNvPicPr preferRelativeResize="0"/>
            <p:nvPr/>
          </p:nvPicPr>
          <p:blipFill rotWithShape="1">
            <a:blip r:embed="rId3">
              <a:alphaModFix/>
            </a:blip>
            <a:srcRect b="0" l="0" r="0" t="23780"/>
            <a:stretch/>
          </p:blipFill>
          <p:spPr>
            <a:xfrm>
              <a:off x="496675" y="1719651"/>
              <a:ext cx="1540001" cy="2086624"/>
            </a:xfrm>
            <a:prstGeom prst="rect">
              <a:avLst/>
            </a:prstGeom>
            <a:noFill/>
            <a:ln cap="flat" cmpd="sng" w="9525">
              <a:solidFill>
                <a:schemeClr val="dk2"/>
              </a:solidFill>
              <a:prstDash val="solid"/>
              <a:round/>
              <a:headEnd len="sm" w="sm" type="none"/>
              <a:tailEnd len="sm" w="sm" type="none"/>
            </a:ln>
          </p:spPr>
        </p:pic>
        <p:sp>
          <p:nvSpPr>
            <p:cNvPr id="685" name="Google Shape;685;p36"/>
            <p:cNvSpPr/>
            <p:nvPr/>
          </p:nvSpPr>
          <p:spPr>
            <a:xfrm>
              <a:off x="653825" y="3572175"/>
              <a:ext cx="241500" cy="277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a:off x="767800" y="1802825"/>
              <a:ext cx="469200" cy="135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1582800" y="1802825"/>
              <a:ext cx="297000" cy="135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36"/>
          <p:cNvGrpSpPr/>
          <p:nvPr/>
        </p:nvGrpSpPr>
        <p:grpSpPr>
          <a:xfrm>
            <a:off x="3377369" y="1079621"/>
            <a:ext cx="2560251" cy="3831372"/>
            <a:chOff x="2296200" y="1719652"/>
            <a:chExt cx="1540001" cy="2129723"/>
          </a:xfrm>
        </p:grpSpPr>
        <p:pic>
          <p:nvPicPr>
            <p:cNvPr id="689" name="Google Shape;689;p36"/>
            <p:cNvPicPr preferRelativeResize="0"/>
            <p:nvPr/>
          </p:nvPicPr>
          <p:blipFill rotWithShape="1">
            <a:blip r:embed="rId4">
              <a:alphaModFix/>
            </a:blip>
            <a:srcRect b="0" l="0" r="0" t="23786"/>
            <a:stretch/>
          </p:blipFill>
          <p:spPr>
            <a:xfrm>
              <a:off x="2296200" y="1719652"/>
              <a:ext cx="1540001" cy="2086624"/>
            </a:xfrm>
            <a:prstGeom prst="rect">
              <a:avLst/>
            </a:prstGeom>
            <a:noFill/>
            <a:ln cap="flat" cmpd="sng" w="9525">
              <a:solidFill>
                <a:schemeClr val="dk2"/>
              </a:solidFill>
              <a:prstDash val="solid"/>
              <a:round/>
              <a:headEnd len="sm" w="sm" type="none"/>
              <a:tailEnd len="sm" w="sm" type="none"/>
            </a:ln>
          </p:spPr>
        </p:pic>
        <p:sp>
          <p:nvSpPr>
            <p:cNvPr id="690" name="Google Shape;690;p36"/>
            <p:cNvSpPr/>
            <p:nvPr/>
          </p:nvSpPr>
          <p:spPr>
            <a:xfrm>
              <a:off x="3198100" y="3572175"/>
              <a:ext cx="379500" cy="277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2561050" y="1802825"/>
              <a:ext cx="469200" cy="135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3376050" y="1802825"/>
              <a:ext cx="297000" cy="135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36"/>
          <p:cNvGrpSpPr/>
          <p:nvPr/>
        </p:nvGrpSpPr>
        <p:grpSpPr>
          <a:xfrm>
            <a:off x="6281242" y="1079482"/>
            <a:ext cx="2560373" cy="3831334"/>
            <a:chOff x="259969" y="2732063"/>
            <a:chExt cx="1559967" cy="2078857"/>
          </a:xfrm>
        </p:grpSpPr>
        <p:grpSp>
          <p:nvGrpSpPr>
            <p:cNvPr id="694" name="Google Shape;694;p36"/>
            <p:cNvGrpSpPr/>
            <p:nvPr/>
          </p:nvGrpSpPr>
          <p:grpSpPr>
            <a:xfrm>
              <a:off x="259969" y="2732063"/>
              <a:ext cx="1559967" cy="2078857"/>
              <a:chOff x="1084864" y="1617074"/>
              <a:chExt cx="2040239" cy="2718527"/>
            </a:xfrm>
          </p:grpSpPr>
          <p:grpSp>
            <p:nvGrpSpPr>
              <p:cNvPr id="695" name="Google Shape;695;p36"/>
              <p:cNvGrpSpPr/>
              <p:nvPr/>
            </p:nvGrpSpPr>
            <p:grpSpPr>
              <a:xfrm>
                <a:off x="1084864" y="1617074"/>
                <a:ext cx="2040239" cy="2718527"/>
                <a:chOff x="1944701" y="2537341"/>
                <a:chExt cx="1516793" cy="2021059"/>
              </a:xfrm>
            </p:grpSpPr>
            <p:pic>
              <p:nvPicPr>
                <p:cNvPr id="696" name="Google Shape;696;p36"/>
                <p:cNvPicPr preferRelativeResize="0"/>
                <p:nvPr/>
              </p:nvPicPr>
              <p:blipFill rotWithShape="1">
                <a:blip r:embed="rId5">
                  <a:alphaModFix/>
                </a:blip>
                <a:srcRect b="0" l="0" r="0" t="25048"/>
                <a:stretch/>
              </p:blipFill>
              <p:spPr>
                <a:xfrm>
                  <a:off x="1944701" y="2537341"/>
                  <a:ext cx="1516793" cy="2021059"/>
                </a:xfrm>
                <a:prstGeom prst="rect">
                  <a:avLst/>
                </a:prstGeom>
                <a:noFill/>
                <a:ln>
                  <a:noFill/>
                </a:ln>
              </p:spPr>
            </p:pic>
            <p:sp>
              <p:nvSpPr>
                <p:cNvPr id="697" name="Google Shape;697;p36"/>
                <p:cNvSpPr/>
                <p:nvPr/>
              </p:nvSpPr>
              <p:spPr>
                <a:xfrm>
                  <a:off x="1972229" y="2865550"/>
                  <a:ext cx="1014000" cy="2136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36"/>
              <p:cNvSpPr/>
              <p:nvPr/>
            </p:nvSpPr>
            <p:spPr>
              <a:xfrm>
                <a:off x="1441800" y="1669800"/>
                <a:ext cx="449400" cy="194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2533025" y="1669800"/>
                <a:ext cx="384000" cy="194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36"/>
            <p:cNvSpPr/>
            <p:nvPr/>
          </p:nvSpPr>
          <p:spPr>
            <a:xfrm>
              <a:off x="294981" y="3486634"/>
              <a:ext cx="1042800" cy="2196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36"/>
          <p:cNvSpPr txBox="1"/>
          <p:nvPr/>
        </p:nvSpPr>
        <p:spPr>
          <a:xfrm>
            <a:off x="6281250" y="675975"/>
            <a:ext cx="2340000" cy="323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900">
                <a:solidFill>
                  <a:schemeClr val="dk1"/>
                </a:solidFill>
                <a:latin typeface="Montserrat"/>
                <a:ea typeface="Montserrat"/>
                <a:cs typeface="Montserrat"/>
                <a:sym typeface="Montserrat"/>
              </a:rPr>
              <a:t>6.</a:t>
            </a:r>
            <a:r>
              <a:rPr lang="en" sz="900">
                <a:solidFill>
                  <a:schemeClr val="dk1"/>
                </a:solidFill>
                <a:latin typeface="Montserrat"/>
                <a:ea typeface="Montserrat"/>
                <a:cs typeface="Montserrat"/>
                <a:sym typeface="Montserrat"/>
              </a:rPr>
              <a:t>Enter Title and Amount &amp; Save.</a:t>
            </a:r>
            <a:endParaRPr sz="9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7" name="Google Shape;707;p37"/>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Data Entry using Digital Pen</a:t>
            </a:r>
            <a:endParaRPr sz="1200">
              <a:solidFill>
                <a:schemeClr val="dk1"/>
              </a:solidFill>
              <a:latin typeface="Montserrat"/>
              <a:ea typeface="Montserrat"/>
              <a:cs typeface="Montserrat"/>
              <a:sym typeface="Montserrat"/>
            </a:endParaRPr>
          </a:p>
        </p:txBody>
      </p:sp>
      <p:grpSp>
        <p:nvGrpSpPr>
          <p:cNvPr id="708" name="Google Shape;708;p37"/>
          <p:cNvGrpSpPr/>
          <p:nvPr/>
        </p:nvGrpSpPr>
        <p:grpSpPr>
          <a:xfrm>
            <a:off x="304622" y="875712"/>
            <a:ext cx="2386073" cy="3890145"/>
            <a:chOff x="452739" y="1614548"/>
            <a:chExt cx="2058912" cy="3356756"/>
          </a:xfrm>
        </p:grpSpPr>
        <p:grpSp>
          <p:nvGrpSpPr>
            <p:cNvPr id="709" name="Google Shape;709;p37"/>
            <p:cNvGrpSpPr/>
            <p:nvPr/>
          </p:nvGrpSpPr>
          <p:grpSpPr>
            <a:xfrm>
              <a:off x="452787" y="2199757"/>
              <a:ext cx="2058864" cy="2771547"/>
              <a:chOff x="2460173" y="7037525"/>
              <a:chExt cx="3029523" cy="4078204"/>
            </a:xfrm>
          </p:grpSpPr>
          <p:grpSp>
            <p:nvGrpSpPr>
              <p:cNvPr id="710" name="Google Shape;710;p37"/>
              <p:cNvGrpSpPr/>
              <p:nvPr/>
            </p:nvGrpSpPr>
            <p:grpSpPr>
              <a:xfrm>
                <a:off x="2460173" y="7037525"/>
                <a:ext cx="3029523" cy="4078204"/>
                <a:chOff x="3531412" y="7883230"/>
                <a:chExt cx="2019951" cy="2562008"/>
              </a:xfrm>
            </p:grpSpPr>
            <p:pic>
              <p:nvPicPr>
                <p:cNvPr id="711" name="Google Shape;711;p37"/>
                <p:cNvPicPr preferRelativeResize="0"/>
                <p:nvPr/>
              </p:nvPicPr>
              <p:blipFill rotWithShape="1">
                <a:blip r:embed="rId3">
                  <a:alphaModFix/>
                </a:blip>
                <a:srcRect b="14848" l="0" r="28632" t="34628"/>
                <a:stretch/>
              </p:blipFill>
              <p:spPr>
                <a:xfrm>
                  <a:off x="3531412" y="7883230"/>
                  <a:ext cx="2019951" cy="2418033"/>
                </a:xfrm>
                <a:prstGeom prst="rect">
                  <a:avLst/>
                </a:prstGeom>
                <a:noFill/>
                <a:ln cap="flat" cmpd="sng" w="9525">
                  <a:solidFill>
                    <a:srgbClr val="595959"/>
                  </a:solidFill>
                  <a:prstDash val="solid"/>
                  <a:round/>
                  <a:headEnd len="sm" w="sm" type="none"/>
                  <a:tailEnd len="sm" w="sm" type="none"/>
                </a:ln>
              </p:spPr>
            </p:pic>
            <p:sp>
              <p:nvSpPr>
                <p:cNvPr id="712" name="Google Shape;712;p37"/>
                <p:cNvSpPr/>
                <p:nvPr/>
              </p:nvSpPr>
              <p:spPr>
                <a:xfrm>
                  <a:off x="3854806" y="9277705"/>
                  <a:ext cx="382500" cy="1341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37"/>
                <p:cNvPicPr preferRelativeResize="0"/>
                <p:nvPr/>
              </p:nvPicPr>
              <p:blipFill>
                <a:blip r:embed="rId4">
                  <a:alphaModFix/>
                </a:blip>
                <a:stretch>
                  <a:fillRect/>
                </a:stretch>
              </p:blipFill>
              <p:spPr>
                <a:xfrm rot="6632999">
                  <a:off x="3941091" y="9201546"/>
                  <a:ext cx="1087432" cy="1087432"/>
                </a:xfrm>
                <a:prstGeom prst="rect">
                  <a:avLst/>
                </a:prstGeom>
                <a:noFill/>
                <a:ln>
                  <a:noFill/>
                </a:ln>
              </p:spPr>
            </p:pic>
          </p:grpSp>
          <p:sp>
            <p:nvSpPr>
              <p:cNvPr id="714" name="Google Shape;714;p37"/>
              <p:cNvSpPr/>
              <p:nvPr/>
            </p:nvSpPr>
            <p:spPr>
              <a:xfrm>
                <a:off x="3077525" y="9325489"/>
                <a:ext cx="66138" cy="73305"/>
              </a:xfrm>
              <a:custGeom>
                <a:rect b="b" l="l" r="r" t="t"/>
                <a:pathLst>
                  <a:path extrusionOk="0" h="26064" w="21738">
                    <a:moveTo>
                      <a:pt x="15836" y="0"/>
                    </a:moveTo>
                    <a:cubicBezTo>
                      <a:pt x="9991" y="0"/>
                      <a:pt x="2648" y="3199"/>
                      <a:pt x="596" y="8672"/>
                    </a:cubicBezTo>
                    <a:cubicBezTo>
                      <a:pt x="-1471" y="14186"/>
                      <a:pt x="2315" y="22042"/>
                      <a:pt x="7428" y="24964"/>
                    </a:cubicBezTo>
                    <a:cubicBezTo>
                      <a:pt x="11733" y="27424"/>
                      <a:pt x="22588" y="25359"/>
                      <a:pt x="21617" y="20496"/>
                    </a:cubicBezTo>
                    <a:cubicBezTo>
                      <a:pt x="20522" y="15017"/>
                      <a:pt x="10363" y="16100"/>
                      <a:pt x="5063" y="17869"/>
                    </a:cubicBezTo>
                  </a:path>
                </a:pathLst>
              </a:custGeom>
              <a:noFill/>
              <a:ln cap="flat" cmpd="sng" w="19050">
                <a:solidFill>
                  <a:srgbClr val="FF0000"/>
                </a:solidFill>
                <a:prstDash val="solid"/>
                <a:round/>
                <a:headEnd len="med" w="med" type="none"/>
                <a:tailEnd len="med" w="med" type="none"/>
              </a:ln>
            </p:spPr>
          </p:sp>
          <p:sp>
            <p:nvSpPr>
              <p:cNvPr id="715" name="Google Shape;715;p37"/>
              <p:cNvSpPr/>
              <p:nvPr/>
            </p:nvSpPr>
            <p:spPr>
              <a:xfrm>
                <a:off x="3189392" y="9284850"/>
                <a:ext cx="42373" cy="138943"/>
              </a:xfrm>
              <a:custGeom>
                <a:rect b="b" l="l" r="r" t="t"/>
                <a:pathLst>
                  <a:path extrusionOk="0" h="49402" w="13927">
                    <a:moveTo>
                      <a:pt x="13927" y="0"/>
                    </a:moveTo>
                    <a:cubicBezTo>
                      <a:pt x="11927" y="6007"/>
                      <a:pt x="11386" y="12454"/>
                      <a:pt x="9197" y="18395"/>
                    </a:cubicBezTo>
                    <a:cubicBezTo>
                      <a:pt x="5469" y="28511"/>
                      <a:pt x="0" y="38621"/>
                      <a:pt x="0" y="49402"/>
                    </a:cubicBezTo>
                  </a:path>
                </a:pathLst>
              </a:custGeom>
              <a:noFill/>
              <a:ln cap="flat" cmpd="sng" w="19050">
                <a:solidFill>
                  <a:srgbClr val="FF0000"/>
                </a:solidFill>
                <a:prstDash val="solid"/>
                <a:round/>
                <a:headEnd len="med" w="med" type="none"/>
                <a:tailEnd len="med" w="med" type="none"/>
              </a:ln>
            </p:spPr>
          </p:sp>
          <p:sp>
            <p:nvSpPr>
              <p:cNvPr id="716" name="Google Shape;716;p37"/>
              <p:cNvSpPr/>
              <p:nvPr/>
            </p:nvSpPr>
            <p:spPr>
              <a:xfrm>
                <a:off x="3277492" y="9313192"/>
                <a:ext cx="55583" cy="82271"/>
              </a:xfrm>
              <a:custGeom>
                <a:rect b="b" l="l" r="r" t="t"/>
                <a:pathLst>
                  <a:path extrusionOk="0" h="29252" w="18269">
                    <a:moveTo>
                      <a:pt x="13665" y="0"/>
                    </a:moveTo>
                    <a:cubicBezTo>
                      <a:pt x="10164" y="0"/>
                      <a:pt x="5838" y="2197"/>
                      <a:pt x="4730" y="5518"/>
                    </a:cubicBezTo>
                    <a:cubicBezTo>
                      <a:pt x="3569" y="8998"/>
                      <a:pt x="7294" y="13556"/>
                      <a:pt x="10774" y="14715"/>
                    </a:cubicBezTo>
                    <a:cubicBezTo>
                      <a:pt x="15637" y="16335"/>
                      <a:pt x="20033" y="3465"/>
                      <a:pt x="16030" y="263"/>
                    </a:cubicBezTo>
                    <a:cubicBezTo>
                      <a:pt x="15814" y="90"/>
                      <a:pt x="15064" y="312"/>
                      <a:pt x="15241" y="525"/>
                    </a:cubicBezTo>
                    <a:cubicBezTo>
                      <a:pt x="16883" y="2495"/>
                      <a:pt x="15974" y="5601"/>
                      <a:pt x="16292" y="8146"/>
                    </a:cubicBezTo>
                    <a:cubicBezTo>
                      <a:pt x="16891" y="12933"/>
                      <a:pt x="19757" y="18583"/>
                      <a:pt x="17081" y="22598"/>
                    </a:cubicBezTo>
                    <a:cubicBezTo>
                      <a:pt x="13732" y="27624"/>
                      <a:pt x="5730" y="30552"/>
                      <a:pt x="0" y="28642"/>
                    </a:cubicBezTo>
                  </a:path>
                </a:pathLst>
              </a:custGeom>
              <a:noFill/>
              <a:ln cap="flat" cmpd="sng" w="19050">
                <a:solidFill>
                  <a:srgbClr val="FF0000"/>
                </a:solidFill>
                <a:prstDash val="solid"/>
                <a:round/>
                <a:headEnd len="med" w="med" type="none"/>
                <a:tailEnd len="med" w="med" type="none"/>
              </a:ln>
            </p:spPr>
          </p:sp>
        </p:grpSp>
        <p:grpSp>
          <p:nvGrpSpPr>
            <p:cNvPr id="717" name="Google Shape;717;p37"/>
            <p:cNvGrpSpPr/>
            <p:nvPr/>
          </p:nvGrpSpPr>
          <p:grpSpPr>
            <a:xfrm>
              <a:off x="452739" y="1614548"/>
              <a:ext cx="2058821" cy="499791"/>
              <a:chOff x="570775" y="8717363"/>
              <a:chExt cx="2742900" cy="630651"/>
            </a:xfrm>
          </p:grpSpPr>
          <p:pic>
            <p:nvPicPr>
              <p:cNvPr id="718" name="Google Shape;718;p37"/>
              <p:cNvPicPr preferRelativeResize="0"/>
              <p:nvPr/>
            </p:nvPicPr>
            <p:blipFill rotWithShape="1">
              <a:blip r:embed="rId5">
                <a:alphaModFix/>
              </a:blip>
              <a:srcRect b="85496" l="0" r="0" t="0"/>
              <a:stretch/>
            </p:blipFill>
            <p:spPr>
              <a:xfrm>
                <a:off x="570775" y="8717363"/>
                <a:ext cx="2742900" cy="630651"/>
              </a:xfrm>
              <a:prstGeom prst="rect">
                <a:avLst/>
              </a:prstGeom>
              <a:noFill/>
              <a:ln>
                <a:noFill/>
              </a:ln>
            </p:spPr>
          </p:pic>
          <p:sp>
            <p:nvSpPr>
              <p:cNvPr id="719" name="Google Shape;719;p37"/>
              <p:cNvSpPr/>
              <p:nvPr/>
            </p:nvSpPr>
            <p:spPr>
              <a:xfrm>
                <a:off x="2389825" y="9033725"/>
                <a:ext cx="302700" cy="3078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0" name="Google Shape;720;p37"/>
          <p:cNvGrpSpPr/>
          <p:nvPr/>
        </p:nvGrpSpPr>
        <p:grpSpPr>
          <a:xfrm>
            <a:off x="6361018" y="788408"/>
            <a:ext cx="2386052" cy="3916363"/>
            <a:chOff x="6329208" y="1504753"/>
            <a:chExt cx="2058894" cy="3379380"/>
          </a:xfrm>
        </p:grpSpPr>
        <p:grpSp>
          <p:nvGrpSpPr>
            <p:cNvPr id="721" name="Google Shape;721;p37"/>
            <p:cNvGrpSpPr/>
            <p:nvPr/>
          </p:nvGrpSpPr>
          <p:grpSpPr>
            <a:xfrm>
              <a:off x="6329208" y="2112586"/>
              <a:ext cx="2058864" cy="2771547"/>
              <a:chOff x="3815748" y="8299925"/>
              <a:chExt cx="3029523" cy="4078204"/>
            </a:xfrm>
          </p:grpSpPr>
          <p:grpSp>
            <p:nvGrpSpPr>
              <p:cNvPr id="722" name="Google Shape;722;p37"/>
              <p:cNvGrpSpPr/>
              <p:nvPr/>
            </p:nvGrpSpPr>
            <p:grpSpPr>
              <a:xfrm>
                <a:off x="3815748" y="8299925"/>
                <a:ext cx="3029523" cy="4078204"/>
                <a:chOff x="3531412" y="7883230"/>
                <a:chExt cx="2019951" cy="2562008"/>
              </a:xfrm>
            </p:grpSpPr>
            <p:pic>
              <p:nvPicPr>
                <p:cNvPr id="723" name="Google Shape;723;p37"/>
                <p:cNvPicPr preferRelativeResize="0"/>
                <p:nvPr/>
              </p:nvPicPr>
              <p:blipFill rotWithShape="1">
                <a:blip r:embed="rId3">
                  <a:alphaModFix/>
                </a:blip>
                <a:srcRect b="14848" l="0" r="28632" t="34628"/>
                <a:stretch/>
              </p:blipFill>
              <p:spPr>
                <a:xfrm>
                  <a:off x="3531412" y="7883230"/>
                  <a:ext cx="2019951" cy="2418033"/>
                </a:xfrm>
                <a:prstGeom prst="rect">
                  <a:avLst/>
                </a:prstGeom>
                <a:noFill/>
                <a:ln cap="flat" cmpd="sng" w="9525">
                  <a:solidFill>
                    <a:srgbClr val="595959"/>
                  </a:solidFill>
                  <a:prstDash val="solid"/>
                  <a:round/>
                  <a:headEnd len="sm" w="sm" type="none"/>
                  <a:tailEnd len="sm" w="sm" type="none"/>
                </a:ln>
              </p:spPr>
            </p:pic>
            <p:sp>
              <p:nvSpPr>
                <p:cNvPr id="724" name="Google Shape;724;p37"/>
                <p:cNvSpPr/>
                <p:nvPr/>
              </p:nvSpPr>
              <p:spPr>
                <a:xfrm>
                  <a:off x="3854806" y="9277705"/>
                  <a:ext cx="382500" cy="1341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37"/>
                <p:cNvPicPr preferRelativeResize="0"/>
                <p:nvPr/>
              </p:nvPicPr>
              <p:blipFill>
                <a:blip r:embed="rId4">
                  <a:alphaModFix/>
                </a:blip>
                <a:stretch>
                  <a:fillRect/>
                </a:stretch>
              </p:blipFill>
              <p:spPr>
                <a:xfrm rot="6632999">
                  <a:off x="3941091" y="9201546"/>
                  <a:ext cx="1087432" cy="1087432"/>
                </a:xfrm>
                <a:prstGeom prst="rect">
                  <a:avLst/>
                </a:prstGeom>
                <a:noFill/>
                <a:ln>
                  <a:noFill/>
                </a:ln>
              </p:spPr>
            </p:pic>
          </p:grpSp>
          <p:sp>
            <p:nvSpPr>
              <p:cNvPr id="726" name="Google Shape;726;p37"/>
              <p:cNvSpPr txBox="1"/>
              <p:nvPr/>
            </p:nvSpPr>
            <p:spPr>
              <a:xfrm>
                <a:off x="4230325" y="10450200"/>
                <a:ext cx="6570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B5394"/>
                    </a:solidFill>
                    <a:latin typeface="Arimo"/>
                    <a:ea typeface="Arimo"/>
                    <a:cs typeface="Arimo"/>
                    <a:sym typeface="Arimo"/>
                  </a:rPr>
                  <a:t>6/9</a:t>
                </a:r>
                <a:endParaRPr sz="1000">
                  <a:solidFill>
                    <a:srgbClr val="0B5394"/>
                  </a:solidFill>
                  <a:latin typeface="Arimo"/>
                  <a:ea typeface="Arimo"/>
                  <a:cs typeface="Arimo"/>
                  <a:sym typeface="Arimo"/>
                </a:endParaRPr>
              </a:p>
            </p:txBody>
          </p:sp>
        </p:grpSp>
        <p:sp>
          <p:nvSpPr>
            <p:cNvPr id="727" name="Google Shape;727;p37"/>
            <p:cNvSpPr txBox="1"/>
            <p:nvPr/>
          </p:nvSpPr>
          <p:spPr>
            <a:xfrm>
              <a:off x="7263950" y="3380741"/>
              <a:ext cx="1124100" cy="706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t>Press and hold</a:t>
              </a:r>
              <a:r>
                <a:rPr lang="en" sz="800"/>
                <a:t> the digital-pen </a:t>
              </a:r>
              <a:r>
                <a:rPr b="1" lang="en" sz="800"/>
                <a:t>button </a:t>
              </a:r>
              <a:r>
                <a:rPr lang="en" sz="800"/>
                <a:t>and tap the appropriate field location</a:t>
              </a:r>
              <a:endParaRPr sz="800"/>
            </a:p>
          </p:txBody>
        </p:sp>
        <p:sp>
          <p:nvSpPr>
            <p:cNvPr id="728" name="Google Shape;728;p37"/>
            <p:cNvSpPr/>
            <p:nvPr/>
          </p:nvSpPr>
          <p:spPr>
            <a:xfrm>
              <a:off x="6987071" y="3779004"/>
              <a:ext cx="326100" cy="365700"/>
            </a:xfrm>
            <a:prstGeom prst="ellipse">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37"/>
            <p:cNvCxnSpPr/>
            <p:nvPr/>
          </p:nvCxnSpPr>
          <p:spPr>
            <a:xfrm flipH="1" rot="10800000">
              <a:off x="7147779" y="3730077"/>
              <a:ext cx="249900" cy="205200"/>
            </a:xfrm>
            <a:prstGeom prst="straightConnector1">
              <a:avLst/>
            </a:prstGeom>
            <a:noFill/>
            <a:ln cap="flat" cmpd="sng" w="19050">
              <a:solidFill>
                <a:srgbClr val="9900FF"/>
              </a:solidFill>
              <a:prstDash val="solid"/>
              <a:round/>
              <a:headEnd len="med" w="med" type="triangle"/>
              <a:tailEnd len="med" w="med" type="none"/>
            </a:ln>
          </p:spPr>
        </p:cxnSp>
        <p:grpSp>
          <p:nvGrpSpPr>
            <p:cNvPr id="730" name="Google Shape;730;p37"/>
            <p:cNvGrpSpPr/>
            <p:nvPr/>
          </p:nvGrpSpPr>
          <p:grpSpPr>
            <a:xfrm>
              <a:off x="6329281" y="1504753"/>
              <a:ext cx="2058821" cy="522357"/>
              <a:chOff x="3959062" y="8548699"/>
              <a:chExt cx="2742900" cy="768625"/>
            </a:xfrm>
          </p:grpSpPr>
          <p:pic>
            <p:nvPicPr>
              <p:cNvPr id="731" name="Google Shape;731;p37"/>
              <p:cNvPicPr preferRelativeResize="0"/>
              <p:nvPr/>
            </p:nvPicPr>
            <p:blipFill rotWithShape="1">
              <a:blip r:embed="rId6">
                <a:alphaModFix/>
              </a:blip>
              <a:srcRect b="82270" l="0" r="0" t="0"/>
              <a:stretch/>
            </p:blipFill>
            <p:spPr>
              <a:xfrm>
                <a:off x="3959062" y="8548699"/>
                <a:ext cx="2742900" cy="768625"/>
              </a:xfrm>
              <a:prstGeom prst="rect">
                <a:avLst/>
              </a:prstGeom>
              <a:noFill/>
              <a:ln>
                <a:noFill/>
              </a:ln>
            </p:spPr>
          </p:pic>
          <p:sp>
            <p:nvSpPr>
              <p:cNvPr id="732" name="Google Shape;732;p37"/>
              <p:cNvSpPr/>
              <p:nvPr/>
            </p:nvSpPr>
            <p:spPr>
              <a:xfrm>
                <a:off x="5544425" y="8898725"/>
                <a:ext cx="302700" cy="3078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37"/>
          <p:cNvGrpSpPr/>
          <p:nvPr/>
        </p:nvGrpSpPr>
        <p:grpSpPr>
          <a:xfrm>
            <a:off x="3703139" y="788408"/>
            <a:ext cx="2386052" cy="3916363"/>
            <a:chOff x="4035758" y="1504753"/>
            <a:chExt cx="2058894" cy="3379380"/>
          </a:xfrm>
        </p:grpSpPr>
        <p:grpSp>
          <p:nvGrpSpPr>
            <p:cNvPr id="734" name="Google Shape;734;p37"/>
            <p:cNvGrpSpPr/>
            <p:nvPr/>
          </p:nvGrpSpPr>
          <p:grpSpPr>
            <a:xfrm>
              <a:off x="4035758" y="2112586"/>
              <a:ext cx="2058864" cy="2771547"/>
              <a:chOff x="3815748" y="8299925"/>
              <a:chExt cx="3029523" cy="4078204"/>
            </a:xfrm>
          </p:grpSpPr>
          <p:grpSp>
            <p:nvGrpSpPr>
              <p:cNvPr id="735" name="Google Shape;735;p37"/>
              <p:cNvGrpSpPr/>
              <p:nvPr/>
            </p:nvGrpSpPr>
            <p:grpSpPr>
              <a:xfrm>
                <a:off x="3815748" y="8299925"/>
                <a:ext cx="3029523" cy="4078204"/>
                <a:chOff x="3531412" y="7883230"/>
                <a:chExt cx="2019951" cy="2562008"/>
              </a:xfrm>
            </p:grpSpPr>
            <p:pic>
              <p:nvPicPr>
                <p:cNvPr id="736" name="Google Shape;736;p37"/>
                <p:cNvPicPr preferRelativeResize="0"/>
                <p:nvPr/>
              </p:nvPicPr>
              <p:blipFill rotWithShape="1">
                <a:blip r:embed="rId3">
                  <a:alphaModFix/>
                </a:blip>
                <a:srcRect b="14848" l="0" r="28632" t="34628"/>
                <a:stretch/>
              </p:blipFill>
              <p:spPr>
                <a:xfrm>
                  <a:off x="3531412" y="7883230"/>
                  <a:ext cx="2019951" cy="2418033"/>
                </a:xfrm>
                <a:prstGeom prst="rect">
                  <a:avLst/>
                </a:prstGeom>
                <a:noFill/>
                <a:ln cap="flat" cmpd="sng" w="9525">
                  <a:solidFill>
                    <a:srgbClr val="595959"/>
                  </a:solidFill>
                  <a:prstDash val="solid"/>
                  <a:round/>
                  <a:headEnd len="sm" w="sm" type="none"/>
                  <a:tailEnd len="sm" w="sm" type="none"/>
                </a:ln>
              </p:spPr>
            </p:pic>
            <p:sp>
              <p:nvSpPr>
                <p:cNvPr id="737" name="Google Shape;737;p37"/>
                <p:cNvSpPr/>
                <p:nvPr/>
              </p:nvSpPr>
              <p:spPr>
                <a:xfrm>
                  <a:off x="3854806" y="9277705"/>
                  <a:ext cx="382500" cy="1341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8" name="Google Shape;738;p37"/>
                <p:cNvPicPr preferRelativeResize="0"/>
                <p:nvPr/>
              </p:nvPicPr>
              <p:blipFill>
                <a:blip r:embed="rId4">
                  <a:alphaModFix/>
                </a:blip>
                <a:stretch>
                  <a:fillRect/>
                </a:stretch>
              </p:blipFill>
              <p:spPr>
                <a:xfrm rot="6632999">
                  <a:off x="3941091" y="9201546"/>
                  <a:ext cx="1087432" cy="1087432"/>
                </a:xfrm>
                <a:prstGeom prst="rect">
                  <a:avLst/>
                </a:prstGeom>
                <a:noFill/>
                <a:ln>
                  <a:noFill/>
                </a:ln>
              </p:spPr>
            </p:pic>
          </p:grpSp>
          <p:sp>
            <p:nvSpPr>
              <p:cNvPr id="739" name="Google Shape;739;p37"/>
              <p:cNvSpPr txBox="1"/>
              <p:nvPr/>
            </p:nvSpPr>
            <p:spPr>
              <a:xfrm>
                <a:off x="4230325" y="10450200"/>
                <a:ext cx="6570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rgbClr val="0B5394"/>
                  </a:solidFill>
                  <a:latin typeface="Arimo"/>
                  <a:ea typeface="Arimo"/>
                  <a:cs typeface="Arimo"/>
                  <a:sym typeface="Arimo"/>
                </a:endParaRPr>
              </a:p>
            </p:txBody>
          </p:sp>
        </p:grpSp>
        <p:grpSp>
          <p:nvGrpSpPr>
            <p:cNvPr id="740" name="Google Shape;740;p37"/>
            <p:cNvGrpSpPr/>
            <p:nvPr/>
          </p:nvGrpSpPr>
          <p:grpSpPr>
            <a:xfrm>
              <a:off x="4035831" y="1504753"/>
              <a:ext cx="2058821" cy="522357"/>
              <a:chOff x="3959062" y="8548699"/>
              <a:chExt cx="2742900" cy="768625"/>
            </a:xfrm>
          </p:grpSpPr>
          <p:pic>
            <p:nvPicPr>
              <p:cNvPr id="741" name="Google Shape;741;p37"/>
              <p:cNvPicPr preferRelativeResize="0"/>
              <p:nvPr/>
            </p:nvPicPr>
            <p:blipFill rotWithShape="1">
              <a:blip r:embed="rId6">
                <a:alphaModFix/>
              </a:blip>
              <a:srcRect b="82270" l="0" r="0" t="0"/>
              <a:stretch/>
            </p:blipFill>
            <p:spPr>
              <a:xfrm>
                <a:off x="3959062" y="8548699"/>
                <a:ext cx="2742900" cy="768625"/>
              </a:xfrm>
              <a:prstGeom prst="rect">
                <a:avLst/>
              </a:prstGeom>
              <a:noFill/>
              <a:ln>
                <a:noFill/>
              </a:ln>
            </p:spPr>
          </p:pic>
          <p:sp>
            <p:nvSpPr>
              <p:cNvPr id="742" name="Google Shape;742;p37"/>
              <p:cNvSpPr/>
              <p:nvPr/>
            </p:nvSpPr>
            <p:spPr>
              <a:xfrm>
                <a:off x="5544425" y="8898725"/>
                <a:ext cx="302700" cy="3078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37"/>
            <p:cNvGrpSpPr/>
            <p:nvPr/>
          </p:nvGrpSpPr>
          <p:grpSpPr>
            <a:xfrm>
              <a:off x="4478339" y="3652014"/>
              <a:ext cx="173672" cy="94426"/>
              <a:chOff x="3077525" y="9284850"/>
              <a:chExt cx="255551" cy="138943"/>
            </a:xfrm>
          </p:grpSpPr>
          <p:sp>
            <p:nvSpPr>
              <p:cNvPr id="744" name="Google Shape;744;p37"/>
              <p:cNvSpPr/>
              <p:nvPr/>
            </p:nvSpPr>
            <p:spPr>
              <a:xfrm>
                <a:off x="3077525" y="9325489"/>
                <a:ext cx="66138" cy="73305"/>
              </a:xfrm>
              <a:custGeom>
                <a:rect b="b" l="l" r="r" t="t"/>
                <a:pathLst>
                  <a:path extrusionOk="0" h="26064" w="21738">
                    <a:moveTo>
                      <a:pt x="15836" y="0"/>
                    </a:moveTo>
                    <a:cubicBezTo>
                      <a:pt x="9991" y="0"/>
                      <a:pt x="2648" y="3199"/>
                      <a:pt x="596" y="8672"/>
                    </a:cubicBezTo>
                    <a:cubicBezTo>
                      <a:pt x="-1471" y="14186"/>
                      <a:pt x="2315" y="22042"/>
                      <a:pt x="7428" y="24964"/>
                    </a:cubicBezTo>
                    <a:cubicBezTo>
                      <a:pt x="11733" y="27424"/>
                      <a:pt x="22588" y="25359"/>
                      <a:pt x="21617" y="20496"/>
                    </a:cubicBezTo>
                    <a:cubicBezTo>
                      <a:pt x="20522" y="15017"/>
                      <a:pt x="10363" y="16100"/>
                      <a:pt x="5063" y="17869"/>
                    </a:cubicBezTo>
                  </a:path>
                </a:pathLst>
              </a:custGeom>
              <a:noFill/>
              <a:ln cap="flat" cmpd="sng" w="19050">
                <a:solidFill>
                  <a:srgbClr val="FF0000"/>
                </a:solidFill>
                <a:prstDash val="solid"/>
                <a:round/>
                <a:headEnd len="med" w="med" type="none"/>
                <a:tailEnd len="med" w="med" type="none"/>
              </a:ln>
            </p:spPr>
          </p:sp>
          <p:sp>
            <p:nvSpPr>
              <p:cNvPr id="745" name="Google Shape;745;p37"/>
              <p:cNvSpPr/>
              <p:nvPr/>
            </p:nvSpPr>
            <p:spPr>
              <a:xfrm>
                <a:off x="3189392" y="9284850"/>
                <a:ext cx="42373" cy="138943"/>
              </a:xfrm>
              <a:custGeom>
                <a:rect b="b" l="l" r="r" t="t"/>
                <a:pathLst>
                  <a:path extrusionOk="0" h="49402" w="13927">
                    <a:moveTo>
                      <a:pt x="13927" y="0"/>
                    </a:moveTo>
                    <a:cubicBezTo>
                      <a:pt x="11927" y="6007"/>
                      <a:pt x="11386" y="12454"/>
                      <a:pt x="9197" y="18395"/>
                    </a:cubicBezTo>
                    <a:cubicBezTo>
                      <a:pt x="5469" y="28511"/>
                      <a:pt x="0" y="38621"/>
                      <a:pt x="0" y="49402"/>
                    </a:cubicBezTo>
                  </a:path>
                </a:pathLst>
              </a:custGeom>
              <a:noFill/>
              <a:ln cap="flat" cmpd="sng" w="19050">
                <a:solidFill>
                  <a:srgbClr val="FF0000"/>
                </a:solidFill>
                <a:prstDash val="solid"/>
                <a:round/>
                <a:headEnd len="med" w="med" type="none"/>
                <a:tailEnd len="med" w="med" type="none"/>
              </a:ln>
            </p:spPr>
          </p:sp>
          <p:sp>
            <p:nvSpPr>
              <p:cNvPr id="746" name="Google Shape;746;p37"/>
              <p:cNvSpPr/>
              <p:nvPr/>
            </p:nvSpPr>
            <p:spPr>
              <a:xfrm>
                <a:off x="3277492" y="9313192"/>
                <a:ext cx="55583" cy="82271"/>
              </a:xfrm>
              <a:custGeom>
                <a:rect b="b" l="l" r="r" t="t"/>
                <a:pathLst>
                  <a:path extrusionOk="0" h="29252" w="18269">
                    <a:moveTo>
                      <a:pt x="13665" y="0"/>
                    </a:moveTo>
                    <a:cubicBezTo>
                      <a:pt x="10164" y="0"/>
                      <a:pt x="5838" y="2197"/>
                      <a:pt x="4730" y="5518"/>
                    </a:cubicBezTo>
                    <a:cubicBezTo>
                      <a:pt x="3569" y="8998"/>
                      <a:pt x="7294" y="13556"/>
                      <a:pt x="10774" y="14715"/>
                    </a:cubicBezTo>
                    <a:cubicBezTo>
                      <a:pt x="15637" y="16335"/>
                      <a:pt x="20033" y="3465"/>
                      <a:pt x="16030" y="263"/>
                    </a:cubicBezTo>
                    <a:cubicBezTo>
                      <a:pt x="15814" y="90"/>
                      <a:pt x="15064" y="312"/>
                      <a:pt x="15241" y="525"/>
                    </a:cubicBezTo>
                    <a:cubicBezTo>
                      <a:pt x="16883" y="2495"/>
                      <a:pt x="15974" y="5601"/>
                      <a:pt x="16292" y="8146"/>
                    </a:cubicBezTo>
                    <a:cubicBezTo>
                      <a:pt x="16891" y="12933"/>
                      <a:pt x="19757" y="18583"/>
                      <a:pt x="17081" y="22598"/>
                    </a:cubicBezTo>
                    <a:cubicBezTo>
                      <a:pt x="13732" y="27624"/>
                      <a:pt x="5730" y="30552"/>
                      <a:pt x="0" y="28642"/>
                    </a:cubicBezTo>
                  </a:path>
                </a:pathLst>
              </a:custGeom>
              <a:noFill/>
              <a:ln cap="flat" cmpd="sng" w="19050">
                <a:solidFill>
                  <a:srgbClr val="FF0000"/>
                </a:solidFill>
                <a:prstDash val="solid"/>
                <a:round/>
                <a:headEnd len="med" w="med" type="none"/>
                <a:tailEnd len="med" w="med" type="none"/>
              </a:ln>
            </p:spPr>
          </p:sp>
        </p:grpSp>
      </p:grpSp>
      <p:cxnSp>
        <p:nvCxnSpPr>
          <p:cNvPr id="747" name="Google Shape;747;p37"/>
          <p:cNvCxnSpPr/>
          <p:nvPr/>
        </p:nvCxnSpPr>
        <p:spPr>
          <a:xfrm>
            <a:off x="3461434" y="793257"/>
            <a:ext cx="0" cy="3714900"/>
          </a:xfrm>
          <a:prstGeom prst="straightConnector1">
            <a:avLst/>
          </a:prstGeom>
          <a:noFill/>
          <a:ln cap="flat" cmpd="sng" w="19050">
            <a:solidFill>
              <a:schemeClr val="dk2"/>
            </a:solidFill>
            <a:prstDash val="solid"/>
            <a:round/>
            <a:headEnd len="med" w="med" type="none"/>
            <a:tailEnd len="med" w="med" type="none"/>
          </a:ln>
        </p:spPr>
      </p:cxnSp>
      <p:sp>
        <p:nvSpPr>
          <p:cNvPr id="748" name="Google Shape;748;p37"/>
          <p:cNvSpPr txBox="1"/>
          <p:nvPr/>
        </p:nvSpPr>
        <p:spPr>
          <a:xfrm>
            <a:off x="253775" y="506784"/>
            <a:ext cx="2436900" cy="28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Write using Thin Pen</a:t>
            </a:r>
            <a:endParaRPr sz="1000">
              <a:solidFill>
                <a:schemeClr val="dk1"/>
              </a:solidFill>
              <a:latin typeface="Montserrat"/>
              <a:ea typeface="Montserrat"/>
              <a:cs typeface="Montserrat"/>
              <a:sym typeface="Montserrat"/>
            </a:endParaRPr>
          </a:p>
        </p:txBody>
      </p:sp>
      <p:sp>
        <p:nvSpPr>
          <p:cNvPr id="749" name="Google Shape;749;p37"/>
          <p:cNvSpPr txBox="1"/>
          <p:nvPr/>
        </p:nvSpPr>
        <p:spPr>
          <a:xfrm>
            <a:off x="3703000" y="454200"/>
            <a:ext cx="3768000" cy="28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Write using “</a:t>
            </a:r>
            <a:r>
              <a:rPr lang="en" sz="1000">
                <a:solidFill>
                  <a:schemeClr val="dk1"/>
                </a:solidFill>
                <a:latin typeface="Montserrat"/>
                <a:ea typeface="Montserrat"/>
                <a:cs typeface="Montserrat"/>
                <a:sym typeface="Montserrat"/>
              </a:rPr>
              <a:t>Handwriting</a:t>
            </a:r>
            <a:r>
              <a:rPr lang="en" sz="1000">
                <a:solidFill>
                  <a:schemeClr val="dk1"/>
                </a:solidFill>
                <a:latin typeface="Montserrat"/>
                <a:ea typeface="Montserrat"/>
                <a:cs typeface="Montserrat"/>
                <a:sym typeface="Montserrat"/>
              </a:rPr>
              <a:t> to Text” pen</a:t>
            </a:r>
            <a:endParaRPr sz="1000">
              <a:solidFill>
                <a:schemeClr val="dk1"/>
              </a:solidFill>
              <a:latin typeface="Montserrat"/>
              <a:ea typeface="Montserrat"/>
              <a:cs typeface="Montserrat"/>
              <a:sym typeface="Montserrat"/>
            </a:endParaRPr>
          </a:p>
        </p:txBody>
      </p:sp>
      <p:cxnSp>
        <p:nvCxnSpPr>
          <p:cNvPr id="750" name="Google Shape;750;p37"/>
          <p:cNvCxnSpPr>
            <a:stCxn id="736" idx="3"/>
            <a:endCxn id="723" idx="1"/>
          </p:cNvCxnSpPr>
          <p:nvPr/>
        </p:nvCxnSpPr>
        <p:spPr>
          <a:xfrm>
            <a:off x="6089156" y="3008549"/>
            <a:ext cx="2718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56" name="Google Shape;756;p38"/>
          <p:cNvGrpSpPr/>
          <p:nvPr/>
        </p:nvGrpSpPr>
        <p:grpSpPr>
          <a:xfrm>
            <a:off x="2768353" y="419410"/>
            <a:ext cx="3405316" cy="1924515"/>
            <a:chOff x="362403" y="632435"/>
            <a:chExt cx="3405316" cy="1924515"/>
          </a:xfrm>
        </p:grpSpPr>
        <p:pic>
          <p:nvPicPr>
            <p:cNvPr id="757" name="Google Shape;757;p38"/>
            <p:cNvPicPr preferRelativeResize="0"/>
            <p:nvPr/>
          </p:nvPicPr>
          <p:blipFill rotWithShape="1">
            <a:blip r:embed="rId3">
              <a:alphaModFix/>
            </a:blip>
            <a:srcRect b="91665" l="0" r="0" t="0"/>
            <a:stretch/>
          </p:blipFill>
          <p:spPr>
            <a:xfrm>
              <a:off x="362403" y="1258828"/>
              <a:ext cx="2942170" cy="435962"/>
            </a:xfrm>
            <a:prstGeom prst="rect">
              <a:avLst/>
            </a:prstGeom>
            <a:noFill/>
            <a:ln cap="flat" cmpd="sng" w="9525">
              <a:solidFill>
                <a:srgbClr val="595959"/>
              </a:solidFill>
              <a:prstDash val="solid"/>
              <a:round/>
              <a:headEnd len="sm" w="sm" type="none"/>
              <a:tailEnd len="sm" w="sm" type="none"/>
            </a:ln>
          </p:spPr>
        </p:pic>
        <p:pic>
          <p:nvPicPr>
            <p:cNvPr id="758" name="Google Shape;758;p38"/>
            <p:cNvPicPr preferRelativeResize="0"/>
            <p:nvPr/>
          </p:nvPicPr>
          <p:blipFill rotWithShape="1">
            <a:blip r:embed="rId4">
              <a:alphaModFix/>
            </a:blip>
            <a:srcRect b="90248" l="55954" r="0" t="1952"/>
            <a:stretch/>
          </p:blipFill>
          <p:spPr>
            <a:xfrm>
              <a:off x="2662029" y="632435"/>
              <a:ext cx="1105690" cy="336515"/>
            </a:xfrm>
            <a:prstGeom prst="rect">
              <a:avLst/>
            </a:prstGeom>
            <a:noFill/>
            <a:ln>
              <a:noFill/>
            </a:ln>
          </p:spPr>
        </p:pic>
        <p:sp>
          <p:nvSpPr>
            <p:cNvPr id="759" name="Google Shape;759;p38"/>
            <p:cNvSpPr/>
            <p:nvPr/>
          </p:nvSpPr>
          <p:spPr>
            <a:xfrm>
              <a:off x="3077486" y="1424386"/>
              <a:ext cx="274800" cy="2910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0" name="Google Shape;760;p38"/>
            <p:cNvCxnSpPr/>
            <p:nvPr/>
          </p:nvCxnSpPr>
          <p:spPr>
            <a:xfrm>
              <a:off x="1466543" y="1653871"/>
              <a:ext cx="0" cy="281700"/>
            </a:xfrm>
            <a:prstGeom prst="straightConnector1">
              <a:avLst/>
            </a:prstGeom>
            <a:noFill/>
            <a:ln cap="flat" cmpd="sng" w="19050">
              <a:solidFill>
                <a:srgbClr val="9900FF"/>
              </a:solidFill>
              <a:prstDash val="solid"/>
              <a:round/>
              <a:headEnd len="med" w="med" type="none"/>
              <a:tailEnd len="med" w="med" type="triangle"/>
            </a:ln>
          </p:spPr>
        </p:cxnSp>
        <p:cxnSp>
          <p:nvCxnSpPr>
            <p:cNvPr id="761" name="Google Shape;761;p38"/>
            <p:cNvCxnSpPr/>
            <p:nvPr/>
          </p:nvCxnSpPr>
          <p:spPr>
            <a:xfrm>
              <a:off x="1870277" y="1628634"/>
              <a:ext cx="0" cy="700200"/>
            </a:xfrm>
            <a:prstGeom prst="straightConnector1">
              <a:avLst/>
            </a:prstGeom>
            <a:noFill/>
            <a:ln cap="flat" cmpd="sng" w="19050">
              <a:solidFill>
                <a:srgbClr val="9900FF"/>
              </a:solidFill>
              <a:prstDash val="solid"/>
              <a:round/>
              <a:headEnd len="med" w="med" type="none"/>
              <a:tailEnd len="med" w="med" type="triangle"/>
            </a:ln>
          </p:spPr>
        </p:cxnSp>
        <p:cxnSp>
          <p:nvCxnSpPr>
            <p:cNvPr id="762" name="Google Shape;762;p38"/>
            <p:cNvCxnSpPr/>
            <p:nvPr/>
          </p:nvCxnSpPr>
          <p:spPr>
            <a:xfrm>
              <a:off x="2570957" y="1649625"/>
              <a:ext cx="0" cy="316800"/>
            </a:xfrm>
            <a:prstGeom prst="straightConnector1">
              <a:avLst/>
            </a:prstGeom>
            <a:noFill/>
            <a:ln cap="flat" cmpd="sng" w="19050">
              <a:solidFill>
                <a:srgbClr val="9900FF"/>
              </a:solidFill>
              <a:prstDash val="solid"/>
              <a:round/>
              <a:headEnd len="med" w="med" type="none"/>
              <a:tailEnd len="med" w="med" type="triangle"/>
            </a:ln>
          </p:spPr>
        </p:cxnSp>
        <p:cxnSp>
          <p:nvCxnSpPr>
            <p:cNvPr id="763" name="Google Shape;763;p38"/>
            <p:cNvCxnSpPr>
              <a:stCxn id="759" idx="0"/>
            </p:cNvCxnSpPr>
            <p:nvPr/>
          </p:nvCxnSpPr>
          <p:spPr>
            <a:xfrm rot="10800000">
              <a:off x="3214886" y="971086"/>
              <a:ext cx="0" cy="453300"/>
            </a:xfrm>
            <a:prstGeom prst="straightConnector1">
              <a:avLst/>
            </a:prstGeom>
            <a:noFill/>
            <a:ln cap="flat" cmpd="sng" w="19050">
              <a:solidFill>
                <a:srgbClr val="9900FF"/>
              </a:solidFill>
              <a:prstDash val="solid"/>
              <a:round/>
              <a:headEnd len="med" w="med" type="none"/>
              <a:tailEnd len="med" w="med" type="triangle"/>
            </a:ln>
          </p:spPr>
        </p:cxnSp>
        <p:cxnSp>
          <p:nvCxnSpPr>
            <p:cNvPr id="764" name="Google Shape;764;p38"/>
            <p:cNvCxnSpPr/>
            <p:nvPr/>
          </p:nvCxnSpPr>
          <p:spPr>
            <a:xfrm rot="10800000">
              <a:off x="2223551" y="1064103"/>
              <a:ext cx="0" cy="398700"/>
            </a:xfrm>
            <a:prstGeom prst="straightConnector1">
              <a:avLst/>
            </a:prstGeom>
            <a:noFill/>
            <a:ln cap="flat" cmpd="sng" w="19050">
              <a:solidFill>
                <a:srgbClr val="9900FF"/>
              </a:solidFill>
              <a:prstDash val="solid"/>
              <a:round/>
              <a:headEnd len="med" w="med" type="none"/>
              <a:tailEnd len="med" w="med" type="triangle"/>
            </a:ln>
          </p:spPr>
        </p:cxnSp>
        <p:cxnSp>
          <p:nvCxnSpPr>
            <p:cNvPr id="765" name="Google Shape;765;p38"/>
            <p:cNvCxnSpPr/>
            <p:nvPr/>
          </p:nvCxnSpPr>
          <p:spPr>
            <a:xfrm>
              <a:off x="2876662" y="1444693"/>
              <a:ext cx="0" cy="822600"/>
            </a:xfrm>
            <a:prstGeom prst="straightConnector1">
              <a:avLst/>
            </a:prstGeom>
            <a:noFill/>
            <a:ln cap="flat" cmpd="sng" w="19050">
              <a:solidFill>
                <a:srgbClr val="9900FF"/>
              </a:solidFill>
              <a:prstDash val="solid"/>
              <a:round/>
              <a:headEnd len="med" w="med" type="none"/>
              <a:tailEnd len="med" w="med" type="triangle"/>
            </a:ln>
          </p:spPr>
        </p:cxnSp>
        <p:sp>
          <p:nvSpPr>
            <p:cNvPr id="766" name="Google Shape;766;p38"/>
            <p:cNvSpPr txBox="1"/>
            <p:nvPr/>
          </p:nvSpPr>
          <p:spPr>
            <a:xfrm>
              <a:off x="767175" y="1942850"/>
              <a:ext cx="9753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 a TrueDoc</a:t>
              </a:r>
              <a:endParaRPr sz="900"/>
            </a:p>
          </p:txBody>
        </p:sp>
        <p:sp>
          <p:nvSpPr>
            <p:cNvPr id="767" name="Google Shape;767;p38"/>
            <p:cNvSpPr txBox="1"/>
            <p:nvPr/>
          </p:nvSpPr>
          <p:spPr>
            <a:xfrm>
              <a:off x="1551250" y="2330450"/>
              <a:ext cx="7389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 Stage</a:t>
              </a:r>
              <a:endParaRPr sz="900"/>
            </a:p>
          </p:txBody>
        </p:sp>
        <p:sp>
          <p:nvSpPr>
            <p:cNvPr id="768" name="Google Shape;768;p38"/>
            <p:cNvSpPr txBox="1"/>
            <p:nvPr/>
          </p:nvSpPr>
          <p:spPr>
            <a:xfrm>
              <a:off x="2010377" y="1980763"/>
              <a:ext cx="8538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Print Reports</a:t>
              </a:r>
              <a:endParaRPr sz="900"/>
            </a:p>
          </p:txBody>
        </p:sp>
        <p:sp>
          <p:nvSpPr>
            <p:cNvPr id="769" name="Google Shape;769;p38"/>
            <p:cNvSpPr txBox="1"/>
            <p:nvPr/>
          </p:nvSpPr>
          <p:spPr>
            <a:xfrm>
              <a:off x="1551250" y="687438"/>
              <a:ext cx="9753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Capture Image</a:t>
              </a:r>
              <a:endParaRPr sz="900"/>
            </a:p>
          </p:txBody>
        </p:sp>
        <p:sp>
          <p:nvSpPr>
            <p:cNvPr id="770" name="Google Shape;770;p38"/>
            <p:cNvSpPr txBox="1"/>
            <p:nvPr/>
          </p:nvSpPr>
          <p:spPr>
            <a:xfrm>
              <a:off x="2438650" y="2306563"/>
              <a:ext cx="876000" cy="22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Refresh page</a:t>
              </a:r>
              <a:endParaRPr sz="900"/>
            </a:p>
          </p:txBody>
        </p:sp>
      </p:grpSp>
      <p:sp>
        <p:nvSpPr>
          <p:cNvPr id="771" name="Google Shape;771;p38"/>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Various menu options</a:t>
            </a:r>
            <a:endParaRPr sz="1200">
              <a:solidFill>
                <a:schemeClr val="dk1"/>
              </a:solidFill>
              <a:latin typeface="Montserrat"/>
              <a:ea typeface="Montserrat"/>
              <a:cs typeface="Montserrat"/>
              <a:sym typeface="Montserrat"/>
            </a:endParaRPr>
          </a:p>
        </p:txBody>
      </p:sp>
      <p:grpSp>
        <p:nvGrpSpPr>
          <p:cNvPr id="772" name="Google Shape;772;p38"/>
          <p:cNvGrpSpPr/>
          <p:nvPr/>
        </p:nvGrpSpPr>
        <p:grpSpPr>
          <a:xfrm>
            <a:off x="5899180" y="2658230"/>
            <a:ext cx="2669999" cy="2278950"/>
            <a:chOff x="4685055" y="419392"/>
            <a:chExt cx="2669999" cy="2278950"/>
          </a:xfrm>
        </p:grpSpPr>
        <p:pic>
          <p:nvPicPr>
            <p:cNvPr id="773" name="Google Shape;773;p38"/>
            <p:cNvPicPr preferRelativeResize="0"/>
            <p:nvPr/>
          </p:nvPicPr>
          <p:blipFill rotWithShape="1">
            <a:blip r:embed="rId5">
              <a:alphaModFix/>
            </a:blip>
            <a:srcRect b="29217" l="0" r="0" t="22774"/>
            <a:stretch/>
          </p:blipFill>
          <p:spPr>
            <a:xfrm>
              <a:off x="4685055" y="419392"/>
              <a:ext cx="2669999" cy="2278950"/>
            </a:xfrm>
            <a:prstGeom prst="rect">
              <a:avLst/>
            </a:prstGeom>
            <a:noFill/>
            <a:ln>
              <a:noFill/>
            </a:ln>
          </p:spPr>
        </p:pic>
        <p:cxnSp>
          <p:nvCxnSpPr>
            <p:cNvPr id="774" name="Google Shape;774;p38"/>
            <p:cNvCxnSpPr/>
            <p:nvPr/>
          </p:nvCxnSpPr>
          <p:spPr>
            <a:xfrm rot="10800000">
              <a:off x="5900061" y="862035"/>
              <a:ext cx="57600" cy="214800"/>
            </a:xfrm>
            <a:prstGeom prst="straightConnector1">
              <a:avLst/>
            </a:prstGeom>
            <a:noFill/>
            <a:ln cap="flat" cmpd="sng" w="9525">
              <a:solidFill>
                <a:srgbClr val="9900FF"/>
              </a:solidFill>
              <a:prstDash val="solid"/>
              <a:round/>
              <a:headEnd len="med" w="med" type="none"/>
              <a:tailEnd len="med" w="med" type="triangle"/>
            </a:ln>
          </p:spPr>
        </p:cxnSp>
      </p:grpSp>
      <p:sp>
        <p:nvSpPr>
          <p:cNvPr id="775" name="Google Shape;775;p38"/>
          <p:cNvSpPr txBox="1"/>
          <p:nvPr/>
        </p:nvSpPr>
        <p:spPr>
          <a:xfrm>
            <a:off x="5899175" y="2408425"/>
            <a:ext cx="2670000" cy="22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Long Press</a:t>
            </a:r>
            <a:r>
              <a:rPr lang="en" sz="900"/>
              <a:t> TrueDoc to get more options</a:t>
            </a:r>
            <a:endParaRPr sz="900"/>
          </a:p>
        </p:txBody>
      </p:sp>
      <p:grpSp>
        <p:nvGrpSpPr>
          <p:cNvPr id="776" name="Google Shape;776;p38"/>
          <p:cNvGrpSpPr/>
          <p:nvPr/>
        </p:nvGrpSpPr>
        <p:grpSpPr>
          <a:xfrm>
            <a:off x="345238" y="2359525"/>
            <a:ext cx="2669968" cy="2611770"/>
            <a:chOff x="345238" y="2359525"/>
            <a:chExt cx="2669968" cy="2611770"/>
          </a:xfrm>
        </p:grpSpPr>
        <p:grpSp>
          <p:nvGrpSpPr>
            <p:cNvPr id="777" name="Google Shape;777;p38"/>
            <p:cNvGrpSpPr/>
            <p:nvPr/>
          </p:nvGrpSpPr>
          <p:grpSpPr>
            <a:xfrm>
              <a:off x="345242" y="2697907"/>
              <a:ext cx="2669965" cy="2273388"/>
              <a:chOff x="1957881" y="5394080"/>
              <a:chExt cx="1517888" cy="1292432"/>
            </a:xfrm>
          </p:grpSpPr>
          <p:pic>
            <p:nvPicPr>
              <p:cNvPr id="778" name="Google Shape;778;p38"/>
              <p:cNvPicPr preferRelativeResize="0"/>
              <p:nvPr/>
            </p:nvPicPr>
            <p:blipFill rotWithShape="1">
              <a:blip r:embed="rId6">
                <a:alphaModFix/>
              </a:blip>
              <a:srcRect b="44526" l="0" r="0" t="7672"/>
              <a:stretch/>
            </p:blipFill>
            <p:spPr>
              <a:xfrm>
                <a:off x="1957881" y="5394080"/>
                <a:ext cx="1517888" cy="1292432"/>
              </a:xfrm>
              <a:prstGeom prst="rect">
                <a:avLst/>
              </a:prstGeom>
              <a:noFill/>
              <a:ln>
                <a:noFill/>
              </a:ln>
            </p:spPr>
          </p:pic>
          <p:sp>
            <p:nvSpPr>
              <p:cNvPr id="779" name="Google Shape;779;p38"/>
              <p:cNvSpPr/>
              <p:nvPr/>
            </p:nvSpPr>
            <p:spPr>
              <a:xfrm>
                <a:off x="2458150" y="5811525"/>
                <a:ext cx="610200" cy="425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0" name="Google Shape;780;p38"/>
              <p:cNvCxnSpPr/>
              <p:nvPr/>
            </p:nvCxnSpPr>
            <p:spPr>
              <a:xfrm flipH="1">
                <a:off x="2323475" y="6166225"/>
                <a:ext cx="258000" cy="264000"/>
              </a:xfrm>
              <a:prstGeom prst="straightConnector1">
                <a:avLst/>
              </a:prstGeom>
              <a:noFill/>
              <a:ln cap="flat" cmpd="sng" w="19050">
                <a:solidFill>
                  <a:schemeClr val="dk1"/>
                </a:solidFill>
                <a:prstDash val="solid"/>
                <a:round/>
                <a:headEnd len="med" w="med" type="triangle"/>
                <a:tailEnd len="med" w="med" type="none"/>
              </a:ln>
            </p:spPr>
          </p:cxnSp>
          <p:cxnSp>
            <p:nvCxnSpPr>
              <p:cNvPr id="781" name="Google Shape;781;p38"/>
              <p:cNvCxnSpPr/>
              <p:nvPr/>
            </p:nvCxnSpPr>
            <p:spPr>
              <a:xfrm>
                <a:off x="2857225" y="6160375"/>
                <a:ext cx="187800" cy="234600"/>
              </a:xfrm>
              <a:prstGeom prst="straightConnector1">
                <a:avLst/>
              </a:prstGeom>
              <a:noFill/>
              <a:ln cap="flat" cmpd="sng" w="19050">
                <a:solidFill>
                  <a:srgbClr val="E69138"/>
                </a:solidFill>
                <a:prstDash val="solid"/>
                <a:round/>
                <a:headEnd len="med" w="med" type="triangle"/>
                <a:tailEnd len="med" w="med" type="none"/>
              </a:ln>
            </p:spPr>
          </p:cxnSp>
          <p:sp>
            <p:nvSpPr>
              <p:cNvPr id="782" name="Google Shape;782;p38"/>
              <p:cNvSpPr txBox="1"/>
              <p:nvPr/>
            </p:nvSpPr>
            <p:spPr>
              <a:xfrm>
                <a:off x="1967500" y="6380450"/>
                <a:ext cx="654000" cy="234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Last modified by</a:t>
                </a:r>
                <a:endParaRPr sz="1200"/>
              </a:p>
            </p:txBody>
          </p:sp>
          <p:sp>
            <p:nvSpPr>
              <p:cNvPr id="783" name="Google Shape;783;p38"/>
              <p:cNvSpPr txBox="1"/>
              <p:nvPr/>
            </p:nvSpPr>
            <p:spPr>
              <a:xfrm>
                <a:off x="2709075" y="6380450"/>
                <a:ext cx="654000" cy="234600"/>
              </a:xfrm>
              <a:prstGeom prst="rect">
                <a:avLst/>
              </a:prstGeom>
              <a:solidFill>
                <a:srgbClr val="CCCCCC"/>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Suggested Amount</a:t>
                </a:r>
                <a:endParaRPr sz="1200"/>
              </a:p>
            </p:txBody>
          </p:sp>
          <p:cxnSp>
            <p:nvCxnSpPr>
              <p:cNvPr id="784" name="Google Shape;784;p38"/>
              <p:cNvCxnSpPr/>
              <p:nvPr/>
            </p:nvCxnSpPr>
            <p:spPr>
              <a:xfrm rot="10800000">
                <a:off x="2722225" y="5685025"/>
                <a:ext cx="29400" cy="270000"/>
              </a:xfrm>
              <a:prstGeom prst="straightConnector1">
                <a:avLst/>
              </a:prstGeom>
              <a:noFill/>
              <a:ln cap="flat" cmpd="sng" w="19050">
                <a:solidFill>
                  <a:srgbClr val="3C78D8"/>
                </a:solidFill>
                <a:prstDash val="solid"/>
                <a:round/>
                <a:headEnd len="med" w="med" type="triangle"/>
                <a:tailEnd len="med" w="med" type="none"/>
              </a:ln>
            </p:spPr>
          </p:cxnSp>
          <p:sp>
            <p:nvSpPr>
              <p:cNvPr id="785" name="Google Shape;785;p38"/>
              <p:cNvSpPr txBox="1"/>
              <p:nvPr/>
            </p:nvSpPr>
            <p:spPr>
              <a:xfrm>
                <a:off x="2389825" y="5450425"/>
                <a:ext cx="654000" cy="234600"/>
              </a:xfrm>
              <a:prstGeom prst="rect">
                <a:avLst/>
              </a:prstGeom>
              <a:solidFill>
                <a:srgbClr val="CCCCCC"/>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Document title</a:t>
                </a:r>
                <a:endParaRPr sz="1200"/>
              </a:p>
            </p:txBody>
          </p:sp>
        </p:grpSp>
        <p:sp>
          <p:nvSpPr>
            <p:cNvPr id="786" name="Google Shape;786;p38"/>
            <p:cNvSpPr/>
            <p:nvPr/>
          </p:nvSpPr>
          <p:spPr>
            <a:xfrm>
              <a:off x="2518150" y="2805625"/>
              <a:ext cx="420600" cy="2247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409302" y="4258771"/>
              <a:ext cx="650400" cy="1065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8"/>
            <p:cNvSpPr txBox="1"/>
            <p:nvPr/>
          </p:nvSpPr>
          <p:spPr>
            <a:xfrm>
              <a:off x="345238" y="2359525"/>
              <a:ext cx="1774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View at home-screen</a:t>
              </a:r>
              <a:endParaRPr sz="900"/>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94" name="Google Shape;794;p39"/>
          <p:cNvPicPr preferRelativeResize="0"/>
          <p:nvPr/>
        </p:nvPicPr>
        <p:blipFill rotWithShape="1">
          <a:blip r:embed="rId3">
            <a:alphaModFix/>
          </a:blip>
          <a:srcRect b="9909" l="0" r="0" t="0"/>
          <a:stretch/>
        </p:blipFill>
        <p:spPr>
          <a:xfrm>
            <a:off x="6190560" y="497698"/>
            <a:ext cx="2636964" cy="4223392"/>
          </a:xfrm>
          <a:prstGeom prst="rect">
            <a:avLst/>
          </a:prstGeom>
          <a:noFill/>
          <a:ln cap="flat" cmpd="sng" w="28575">
            <a:solidFill>
              <a:srgbClr val="B45F06"/>
            </a:solidFill>
            <a:prstDash val="solid"/>
            <a:round/>
            <a:headEnd len="sm" w="sm" type="none"/>
            <a:tailEnd len="sm" w="sm" type="none"/>
          </a:ln>
        </p:spPr>
      </p:pic>
      <p:pic>
        <p:nvPicPr>
          <p:cNvPr id="795" name="Google Shape;795;p39"/>
          <p:cNvPicPr preferRelativeResize="0"/>
          <p:nvPr/>
        </p:nvPicPr>
        <p:blipFill rotWithShape="1">
          <a:blip r:embed="rId4">
            <a:alphaModFix/>
          </a:blip>
          <a:srcRect b="12249" l="0" r="0" t="0"/>
          <a:stretch/>
        </p:blipFill>
        <p:spPr>
          <a:xfrm>
            <a:off x="3294575" y="497675"/>
            <a:ext cx="2707225" cy="4223450"/>
          </a:xfrm>
          <a:prstGeom prst="rect">
            <a:avLst/>
          </a:prstGeom>
          <a:noFill/>
          <a:ln cap="flat" cmpd="sng" w="28575">
            <a:solidFill>
              <a:srgbClr val="38761D"/>
            </a:solidFill>
            <a:prstDash val="solid"/>
            <a:round/>
            <a:headEnd len="sm" w="sm" type="none"/>
            <a:tailEnd len="sm" w="sm" type="none"/>
          </a:ln>
        </p:spPr>
      </p:pic>
      <p:grpSp>
        <p:nvGrpSpPr>
          <p:cNvPr id="796" name="Google Shape;796;p39"/>
          <p:cNvGrpSpPr/>
          <p:nvPr/>
        </p:nvGrpSpPr>
        <p:grpSpPr>
          <a:xfrm>
            <a:off x="108000" y="497970"/>
            <a:ext cx="3169384" cy="4223692"/>
            <a:chOff x="716050" y="10296952"/>
            <a:chExt cx="2608761" cy="3476576"/>
          </a:xfrm>
        </p:grpSpPr>
        <p:grpSp>
          <p:nvGrpSpPr>
            <p:cNvPr id="797" name="Google Shape;797;p39"/>
            <p:cNvGrpSpPr/>
            <p:nvPr/>
          </p:nvGrpSpPr>
          <p:grpSpPr>
            <a:xfrm>
              <a:off x="716050" y="10296952"/>
              <a:ext cx="2409050" cy="3476576"/>
              <a:chOff x="690700" y="6957777"/>
              <a:chExt cx="2409050" cy="3476576"/>
            </a:xfrm>
          </p:grpSpPr>
          <p:grpSp>
            <p:nvGrpSpPr>
              <p:cNvPr id="798" name="Google Shape;798;p39"/>
              <p:cNvGrpSpPr/>
              <p:nvPr/>
            </p:nvGrpSpPr>
            <p:grpSpPr>
              <a:xfrm>
                <a:off x="690700" y="6957777"/>
                <a:ext cx="2409050" cy="3476576"/>
                <a:chOff x="4024200" y="1874402"/>
                <a:chExt cx="2409050" cy="3476576"/>
              </a:xfrm>
            </p:grpSpPr>
            <p:pic>
              <p:nvPicPr>
                <p:cNvPr id="799" name="Google Shape;799;p39"/>
                <p:cNvPicPr preferRelativeResize="0"/>
                <p:nvPr/>
              </p:nvPicPr>
              <p:blipFill rotWithShape="1">
                <a:blip r:embed="rId5">
                  <a:alphaModFix/>
                </a:blip>
                <a:srcRect b="17019" l="0" r="0" t="0"/>
                <a:stretch/>
              </p:blipFill>
              <p:spPr>
                <a:xfrm>
                  <a:off x="4076550" y="1874402"/>
                  <a:ext cx="2356700" cy="3476576"/>
                </a:xfrm>
                <a:prstGeom prst="rect">
                  <a:avLst/>
                </a:prstGeom>
                <a:noFill/>
                <a:ln cap="flat" cmpd="sng" w="9525">
                  <a:solidFill>
                    <a:srgbClr val="000000"/>
                  </a:solidFill>
                  <a:prstDash val="solid"/>
                  <a:round/>
                  <a:headEnd len="sm" w="sm" type="none"/>
                  <a:tailEnd len="sm" w="sm" type="none"/>
                </a:ln>
              </p:spPr>
            </p:pic>
            <p:sp>
              <p:nvSpPr>
                <p:cNvPr id="800" name="Google Shape;800;p39"/>
                <p:cNvSpPr/>
                <p:nvPr/>
              </p:nvSpPr>
              <p:spPr>
                <a:xfrm>
                  <a:off x="4024200" y="4364750"/>
                  <a:ext cx="2356800" cy="307500"/>
                </a:xfrm>
                <a:prstGeom prst="rect">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9"/>
                <p:cNvSpPr/>
                <p:nvPr/>
              </p:nvSpPr>
              <p:spPr>
                <a:xfrm>
                  <a:off x="4317550" y="2821300"/>
                  <a:ext cx="2044200" cy="15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9"/>
                <p:cNvSpPr/>
                <p:nvPr/>
              </p:nvSpPr>
              <p:spPr>
                <a:xfrm>
                  <a:off x="4555700" y="2995900"/>
                  <a:ext cx="375300" cy="22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9"/>
                <p:cNvSpPr/>
                <p:nvPr/>
              </p:nvSpPr>
              <p:spPr>
                <a:xfrm>
                  <a:off x="5772875" y="2995900"/>
                  <a:ext cx="267300" cy="22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 name="Google Shape;804;p39"/>
              <p:cNvSpPr/>
              <p:nvPr/>
            </p:nvSpPr>
            <p:spPr>
              <a:xfrm>
                <a:off x="1153525" y="7370700"/>
                <a:ext cx="1451400" cy="327900"/>
              </a:xfrm>
              <a:prstGeom prst="rect">
                <a:avLst/>
              </a:prstGeom>
              <a:solidFill>
                <a:srgbClr val="E3D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5" name="Google Shape;805;p39"/>
            <p:cNvCxnSpPr/>
            <p:nvPr/>
          </p:nvCxnSpPr>
          <p:spPr>
            <a:xfrm>
              <a:off x="3053611" y="12941061"/>
              <a:ext cx="271200" cy="0"/>
            </a:xfrm>
            <a:prstGeom prst="straightConnector1">
              <a:avLst/>
            </a:prstGeom>
            <a:noFill/>
            <a:ln cap="flat" cmpd="sng" w="28575">
              <a:solidFill>
                <a:srgbClr val="38761D"/>
              </a:solidFill>
              <a:prstDash val="solid"/>
              <a:round/>
              <a:headEnd len="med" w="med" type="none"/>
              <a:tailEnd len="med" w="med" type="triangle"/>
            </a:ln>
          </p:spPr>
        </p:cxnSp>
        <p:grpSp>
          <p:nvGrpSpPr>
            <p:cNvPr id="806" name="Google Shape;806;p39"/>
            <p:cNvGrpSpPr/>
            <p:nvPr/>
          </p:nvGrpSpPr>
          <p:grpSpPr>
            <a:xfrm>
              <a:off x="1077294" y="12905637"/>
              <a:ext cx="1582884" cy="521796"/>
              <a:chOff x="548575" y="3385846"/>
              <a:chExt cx="2069400" cy="682264"/>
            </a:xfrm>
          </p:grpSpPr>
          <p:pic>
            <p:nvPicPr>
              <p:cNvPr id="807" name="Google Shape;807;p39"/>
              <p:cNvPicPr preferRelativeResize="0"/>
              <p:nvPr/>
            </p:nvPicPr>
            <p:blipFill>
              <a:blip r:embed="rId6">
                <a:alphaModFix/>
              </a:blip>
              <a:stretch>
                <a:fillRect/>
              </a:stretch>
            </p:blipFill>
            <p:spPr>
              <a:xfrm>
                <a:off x="1196981" y="3385846"/>
                <a:ext cx="301613" cy="414041"/>
              </a:xfrm>
              <a:prstGeom prst="rect">
                <a:avLst/>
              </a:prstGeom>
              <a:noFill/>
              <a:ln>
                <a:noFill/>
              </a:ln>
            </p:spPr>
          </p:pic>
          <p:sp>
            <p:nvSpPr>
              <p:cNvPr id="808" name="Google Shape;808;p39"/>
              <p:cNvSpPr txBox="1"/>
              <p:nvPr/>
            </p:nvSpPr>
            <p:spPr>
              <a:xfrm>
                <a:off x="548575" y="3799910"/>
                <a:ext cx="2069400" cy="2682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Long Press anywhere</a:t>
                </a:r>
                <a:endParaRPr sz="800"/>
              </a:p>
            </p:txBody>
          </p:sp>
        </p:grpSp>
      </p:grpSp>
      <p:sp>
        <p:nvSpPr>
          <p:cNvPr id="809" name="Google Shape;809;p39"/>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View Previous visit values </a:t>
            </a:r>
            <a:endParaRPr sz="1200">
              <a:solidFill>
                <a:schemeClr val="dk1"/>
              </a:solidFill>
              <a:latin typeface="Montserrat"/>
              <a:ea typeface="Montserrat"/>
              <a:cs typeface="Montserrat"/>
              <a:sym typeface="Montserrat"/>
            </a:endParaRPr>
          </a:p>
        </p:txBody>
      </p:sp>
      <p:sp>
        <p:nvSpPr>
          <p:cNvPr id="810" name="Google Shape;810;p39"/>
          <p:cNvSpPr/>
          <p:nvPr/>
        </p:nvSpPr>
        <p:spPr>
          <a:xfrm>
            <a:off x="159657" y="2956312"/>
            <a:ext cx="2789100" cy="513900"/>
          </a:xfrm>
          <a:prstGeom prst="rect">
            <a:avLst/>
          </a:prstGeom>
          <a:noFill/>
          <a:ln cap="flat" cmpd="sng" w="2857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39"/>
          <p:cNvCxnSpPr/>
          <p:nvPr/>
        </p:nvCxnSpPr>
        <p:spPr>
          <a:xfrm>
            <a:off x="2948754" y="3213249"/>
            <a:ext cx="3228000" cy="0"/>
          </a:xfrm>
          <a:prstGeom prst="straightConnector1">
            <a:avLst/>
          </a:prstGeom>
          <a:noFill/>
          <a:ln cap="flat" cmpd="sng" w="28575">
            <a:solidFill>
              <a:srgbClr val="B45F06"/>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40"/>
          <p:cNvSpPr txBox="1"/>
          <p:nvPr/>
        </p:nvSpPr>
        <p:spPr>
          <a:xfrm>
            <a:off x="419275" y="172200"/>
            <a:ext cx="31080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Print visit Based Reports</a:t>
            </a:r>
            <a:endParaRPr sz="1200">
              <a:solidFill>
                <a:schemeClr val="dk1"/>
              </a:solidFill>
              <a:latin typeface="Montserrat"/>
              <a:ea typeface="Montserrat"/>
              <a:cs typeface="Montserrat"/>
              <a:sym typeface="Montserrat"/>
            </a:endParaRPr>
          </a:p>
        </p:txBody>
      </p:sp>
      <p:pic>
        <p:nvPicPr>
          <p:cNvPr id="818" name="Google Shape;818;p40"/>
          <p:cNvPicPr preferRelativeResize="0"/>
          <p:nvPr/>
        </p:nvPicPr>
        <p:blipFill rotWithShape="1">
          <a:blip r:embed="rId3">
            <a:alphaModFix/>
          </a:blip>
          <a:srcRect b="91665" l="0" r="0" t="0"/>
          <a:stretch/>
        </p:blipFill>
        <p:spPr>
          <a:xfrm>
            <a:off x="314183" y="608894"/>
            <a:ext cx="1890941" cy="280189"/>
          </a:xfrm>
          <a:prstGeom prst="rect">
            <a:avLst/>
          </a:prstGeom>
          <a:noFill/>
          <a:ln cap="flat" cmpd="sng" w="9525">
            <a:solidFill>
              <a:srgbClr val="595959"/>
            </a:solidFill>
            <a:prstDash val="solid"/>
            <a:round/>
            <a:headEnd len="sm" w="sm" type="none"/>
            <a:tailEnd len="sm" w="sm" type="none"/>
          </a:ln>
        </p:spPr>
      </p:pic>
      <p:sp>
        <p:nvSpPr>
          <p:cNvPr id="819" name="Google Shape;819;p40"/>
          <p:cNvSpPr/>
          <p:nvPr/>
        </p:nvSpPr>
        <p:spPr>
          <a:xfrm>
            <a:off x="1572046" y="608902"/>
            <a:ext cx="303900" cy="3963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40"/>
          <p:cNvPicPr preferRelativeResize="0"/>
          <p:nvPr/>
        </p:nvPicPr>
        <p:blipFill>
          <a:blip r:embed="rId4">
            <a:alphaModFix/>
          </a:blip>
          <a:stretch>
            <a:fillRect/>
          </a:stretch>
        </p:blipFill>
        <p:spPr>
          <a:xfrm>
            <a:off x="314175" y="1364287"/>
            <a:ext cx="2059724" cy="3661738"/>
          </a:xfrm>
          <a:prstGeom prst="rect">
            <a:avLst/>
          </a:prstGeom>
          <a:noFill/>
          <a:ln>
            <a:noFill/>
          </a:ln>
        </p:spPr>
      </p:pic>
      <p:sp>
        <p:nvSpPr>
          <p:cNvPr id="821" name="Google Shape;821;p40"/>
          <p:cNvSpPr/>
          <p:nvPr/>
        </p:nvSpPr>
        <p:spPr>
          <a:xfrm>
            <a:off x="6091851" y="4178346"/>
            <a:ext cx="321600" cy="21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a:off x="9618531" y="500294"/>
            <a:ext cx="1523100" cy="14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a:off x="9786709" y="746767"/>
            <a:ext cx="528600" cy="249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0"/>
          <p:cNvSpPr/>
          <p:nvPr/>
        </p:nvSpPr>
        <p:spPr>
          <a:xfrm>
            <a:off x="10730094" y="738739"/>
            <a:ext cx="246900" cy="14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0"/>
          <p:cNvSpPr/>
          <p:nvPr/>
        </p:nvSpPr>
        <p:spPr>
          <a:xfrm>
            <a:off x="9966418" y="1162234"/>
            <a:ext cx="246900" cy="11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0"/>
          <p:cNvSpPr/>
          <p:nvPr/>
        </p:nvSpPr>
        <p:spPr>
          <a:xfrm>
            <a:off x="9682800" y="291075"/>
            <a:ext cx="533100" cy="7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40"/>
          <p:cNvGrpSpPr/>
          <p:nvPr/>
        </p:nvGrpSpPr>
        <p:grpSpPr>
          <a:xfrm>
            <a:off x="2930331" y="1381308"/>
            <a:ext cx="1913016" cy="3001105"/>
            <a:chOff x="625551" y="1405823"/>
            <a:chExt cx="1641510" cy="2575171"/>
          </a:xfrm>
        </p:grpSpPr>
        <p:grpSp>
          <p:nvGrpSpPr>
            <p:cNvPr id="828" name="Google Shape;828;p40"/>
            <p:cNvGrpSpPr/>
            <p:nvPr/>
          </p:nvGrpSpPr>
          <p:grpSpPr>
            <a:xfrm>
              <a:off x="625551" y="1405823"/>
              <a:ext cx="1641510" cy="2575171"/>
              <a:chOff x="2745401" y="1240555"/>
              <a:chExt cx="1509851" cy="2368627"/>
            </a:xfrm>
          </p:grpSpPr>
          <p:pic>
            <p:nvPicPr>
              <p:cNvPr id="829" name="Google Shape;829;p40"/>
              <p:cNvPicPr preferRelativeResize="0"/>
              <p:nvPr/>
            </p:nvPicPr>
            <p:blipFill rotWithShape="1">
              <a:blip r:embed="rId5">
                <a:alphaModFix/>
              </a:blip>
              <a:srcRect b="24477" l="13664" r="9263" t="7508"/>
              <a:stretch/>
            </p:blipFill>
            <p:spPr>
              <a:xfrm>
                <a:off x="2745401" y="1240555"/>
                <a:ext cx="1509851" cy="2368627"/>
              </a:xfrm>
              <a:prstGeom prst="rect">
                <a:avLst/>
              </a:prstGeom>
              <a:noFill/>
              <a:ln cap="flat" cmpd="sng" w="9525">
                <a:solidFill>
                  <a:srgbClr val="595959"/>
                </a:solidFill>
                <a:prstDash val="solid"/>
                <a:round/>
                <a:headEnd len="sm" w="sm" type="none"/>
                <a:tailEnd len="sm" w="sm" type="none"/>
              </a:ln>
            </p:spPr>
          </p:pic>
          <p:sp>
            <p:nvSpPr>
              <p:cNvPr id="830" name="Google Shape;830;p40"/>
              <p:cNvSpPr/>
              <p:nvPr/>
            </p:nvSpPr>
            <p:spPr>
              <a:xfrm>
                <a:off x="4092950" y="1627650"/>
                <a:ext cx="162300" cy="190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0"/>
              <p:cNvSpPr/>
              <p:nvPr/>
            </p:nvSpPr>
            <p:spPr>
              <a:xfrm>
                <a:off x="3165310" y="1647267"/>
                <a:ext cx="395700" cy="24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40"/>
            <p:cNvSpPr/>
            <p:nvPr/>
          </p:nvSpPr>
          <p:spPr>
            <a:xfrm>
              <a:off x="1866826" y="3041775"/>
              <a:ext cx="345000" cy="261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40"/>
          <p:cNvGrpSpPr/>
          <p:nvPr/>
        </p:nvGrpSpPr>
        <p:grpSpPr>
          <a:xfrm>
            <a:off x="4901100" y="1381308"/>
            <a:ext cx="2093242" cy="3001105"/>
            <a:chOff x="3001583" y="1405244"/>
            <a:chExt cx="1796158" cy="2575171"/>
          </a:xfrm>
        </p:grpSpPr>
        <p:grpSp>
          <p:nvGrpSpPr>
            <p:cNvPr id="834" name="Google Shape;834;p40"/>
            <p:cNvGrpSpPr/>
            <p:nvPr/>
          </p:nvGrpSpPr>
          <p:grpSpPr>
            <a:xfrm>
              <a:off x="3001583" y="1405244"/>
              <a:ext cx="1796158" cy="2575171"/>
              <a:chOff x="4766267" y="1239980"/>
              <a:chExt cx="1652095" cy="2368627"/>
            </a:xfrm>
          </p:grpSpPr>
          <p:pic>
            <p:nvPicPr>
              <p:cNvPr id="835" name="Google Shape;835;p40"/>
              <p:cNvPicPr preferRelativeResize="0"/>
              <p:nvPr/>
            </p:nvPicPr>
            <p:blipFill rotWithShape="1">
              <a:blip r:embed="rId6">
                <a:alphaModFix/>
              </a:blip>
              <a:srcRect b="24519" l="10060" r="5608" t="7559"/>
              <a:stretch/>
            </p:blipFill>
            <p:spPr>
              <a:xfrm>
                <a:off x="4766267" y="1239980"/>
                <a:ext cx="1652095" cy="2368627"/>
              </a:xfrm>
              <a:prstGeom prst="rect">
                <a:avLst/>
              </a:prstGeom>
              <a:noFill/>
              <a:ln cap="flat" cmpd="sng" w="9525">
                <a:solidFill>
                  <a:srgbClr val="595959"/>
                </a:solidFill>
                <a:prstDash val="solid"/>
                <a:round/>
                <a:headEnd len="sm" w="sm" type="none"/>
                <a:tailEnd len="sm" w="sm" type="none"/>
              </a:ln>
            </p:spPr>
          </p:pic>
          <p:sp>
            <p:nvSpPr>
              <p:cNvPr id="836" name="Google Shape;836;p40"/>
              <p:cNvSpPr/>
              <p:nvPr/>
            </p:nvSpPr>
            <p:spPr>
              <a:xfrm>
                <a:off x="5067378" y="1561546"/>
                <a:ext cx="279600" cy="24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0"/>
              <p:cNvSpPr/>
              <p:nvPr/>
            </p:nvSpPr>
            <p:spPr>
              <a:xfrm>
                <a:off x="6155950" y="1543075"/>
                <a:ext cx="180600" cy="24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 name="Google Shape;838;p40"/>
            <p:cNvSpPr/>
            <p:nvPr/>
          </p:nvSpPr>
          <p:spPr>
            <a:xfrm>
              <a:off x="4416951" y="3041775"/>
              <a:ext cx="345000" cy="261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40"/>
          <p:cNvGrpSpPr/>
          <p:nvPr/>
        </p:nvGrpSpPr>
        <p:grpSpPr>
          <a:xfrm>
            <a:off x="7108203" y="1381308"/>
            <a:ext cx="1913014" cy="3001105"/>
            <a:chOff x="5380727" y="1486364"/>
            <a:chExt cx="1641508" cy="2575171"/>
          </a:xfrm>
        </p:grpSpPr>
        <p:pic>
          <p:nvPicPr>
            <p:cNvPr id="840" name="Google Shape;840;p40"/>
            <p:cNvPicPr preferRelativeResize="0"/>
            <p:nvPr/>
          </p:nvPicPr>
          <p:blipFill rotWithShape="1">
            <a:blip r:embed="rId7">
              <a:alphaModFix/>
            </a:blip>
            <a:srcRect b="22342" l="13132" r="9795" t="9644"/>
            <a:stretch/>
          </p:blipFill>
          <p:spPr>
            <a:xfrm>
              <a:off x="5380727" y="1486364"/>
              <a:ext cx="1641508" cy="2575171"/>
            </a:xfrm>
            <a:prstGeom prst="rect">
              <a:avLst/>
            </a:prstGeom>
            <a:noFill/>
            <a:ln cap="flat" cmpd="sng" w="9525">
              <a:solidFill>
                <a:srgbClr val="595959"/>
              </a:solidFill>
              <a:prstDash val="solid"/>
              <a:round/>
              <a:headEnd len="sm" w="sm" type="none"/>
              <a:tailEnd len="sm" w="sm" type="none"/>
            </a:ln>
          </p:spPr>
        </p:pic>
        <p:sp>
          <p:nvSpPr>
            <p:cNvPr id="841" name="Google Shape;841;p40"/>
            <p:cNvSpPr/>
            <p:nvPr/>
          </p:nvSpPr>
          <p:spPr>
            <a:xfrm>
              <a:off x="5611882" y="1793250"/>
              <a:ext cx="430200" cy="261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0"/>
            <p:cNvSpPr/>
            <p:nvPr/>
          </p:nvSpPr>
          <p:spPr>
            <a:xfrm>
              <a:off x="6669601" y="1764600"/>
              <a:ext cx="345000" cy="261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0"/>
            <p:cNvSpPr/>
            <p:nvPr/>
          </p:nvSpPr>
          <p:spPr>
            <a:xfrm>
              <a:off x="6714732" y="2969855"/>
              <a:ext cx="276000" cy="261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40"/>
          <p:cNvSpPr txBox="1"/>
          <p:nvPr/>
        </p:nvSpPr>
        <p:spPr>
          <a:xfrm>
            <a:off x="2930321" y="889075"/>
            <a:ext cx="18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Spectacle Prescription</a:t>
            </a:r>
            <a:endParaRPr sz="900"/>
          </a:p>
        </p:txBody>
      </p:sp>
      <p:sp>
        <p:nvSpPr>
          <p:cNvPr id="845" name="Google Shape;845;p40"/>
          <p:cNvSpPr txBox="1"/>
          <p:nvPr/>
        </p:nvSpPr>
        <p:spPr>
          <a:xfrm>
            <a:off x="4876009" y="889075"/>
            <a:ext cx="189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Medicine Prescription (English)</a:t>
            </a:r>
            <a:endParaRPr sz="900"/>
          </a:p>
        </p:txBody>
      </p:sp>
      <p:sp>
        <p:nvSpPr>
          <p:cNvPr id="846" name="Google Shape;846;p40"/>
          <p:cNvSpPr txBox="1"/>
          <p:nvPr/>
        </p:nvSpPr>
        <p:spPr>
          <a:xfrm>
            <a:off x="7108209" y="889075"/>
            <a:ext cx="189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Medicine Prescription </a:t>
            </a:r>
            <a:endParaRPr sz="900"/>
          </a:p>
          <a:p>
            <a:pPr indent="0" lvl="0" marL="0" rtl="0" algn="l">
              <a:spcBef>
                <a:spcPts val="0"/>
              </a:spcBef>
              <a:spcAft>
                <a:spcPts val="0"/>
              </a:spcAft>
              <a:buNone/>
            </a:pPr>
            <a:r>
              <a:rPr lang="en" sz="900"/>
              <a:t>( Regional Language)</a:t>
            </a:r>
            <a:endParaRPr sz="900"/>
          </a:p>
        </p:txBody>
      </p:sp>
      <p:sp>
        <p:nvSpPr>
          <p:cNvPr id="847" name="Google Shape;847;p40"/>
          <p:cNvSpPr txBox="1"/>
          <p:nvPr/>
        </p:nvSpPr>
        <p:spPr>
          <a:xfrm>
            <a:off x="398576" y="1057675"/>
            <a:ext cx="162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List of Reports</a:t>
            </a:r>
            <a:endParaRPr sz="900"/>
          </a:p>
        </p:txBody>
      </p:sp>
      <p:cxnSp>
        <p:nvCxnSpPr>
          <p:cNvPr id="848" name="Google Shape;848;p40"/>
          <p:cNvCxnSpPr/>
          <p:nvPr/>
        </p:nvCxnSpPr>
        <p:spPr>
          <a:xfrm>
            <a:off x="1736850" y="1012600"/>
            <a:ext cx="0" cy="368700"/>
          </a:xfrm>
          <a:prstGeom prst="straightConnector1">
            <a:avLst/>
          </a:prstGeom>
          <a:noFill/>
          <a:ln cap="flat" cmpd="sng" w="19050">
            <a:solidFill>
              <a:srgbClr val="9900FF"/>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41"/>
          <p:cNvSpPr txBox="1"/>
          <p:nvPr/>
        </p:nvSpPr>
        <p:spPr>
          <a:xfrm>
            <a:off x="419275" y="172200"/>
            <a:ext cx="2043600" cy="2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ontserrat"/>
                <a:ea typeface="Montserrat"/>
                <a:cs typeface="Montserrat"/>
                <a:sym typeface="Montserrat"/>
              </a:rPr>
              <a:t>Discharge Summary </a:t>
            </a:r>
            <a:endParaRPr b="1" sz="1200">
              <a:solidFill>
                <a:schemeClr val="dk1"/>
              </a:solidFill>
              <a:latin typeface="Montserrat"/>
              <a:ea typeface="Montserrat"/>
              <a:cs typeface="Montserrat"/>
              <a:sym typeface="Montserrat"/>
            </a:endParaRPr>
          </a:p>
        </p:txBody>
      </p:sp>
      <p:grpSp>
        <p:nvGrpSpPr>
          <p:cNvPr id="855" name="Google Shape;855;p41"/>
          <p:cNvGrpSpPr/>
          <p:nvPr/>
        </p:nvGrpSpPr>
        <p:grpSpPr>
          <a:xfrm>
            <a:off x="308429" y="832151"/>
            <a:ext cx="2459604" cy="3987322"/>
            <a:chOff x="547500" y="1172125"/>
            <a:chExt cx="1531700" cy="2483075"/>
          </a:xfrm>
        </p:grpSpPr>
        <p:grpSp>
          <p:nvGrpSpPr>
            <p:cNvPr id="856" name="Google Shape;856;p41"/>
            <p:cNvGrpSpPr/>
            <p:nvPr/>
          </p:nvGrpSpPr>
          <p:grpSpPr>
            <a:xfrm>
              <a:off x="547500" y="1172125"/>
              <a:ext cx="1531699" cy="2483075"/>
              <a:chOff x="471300" y="867325"/>
              <a:chExt cx="1531699" cy="2483075"/>
            </a:xfrm>
          </p:grpSpPr>
          <p:pic>
            <p:nvPicPr>
              <p:cNvPr id="857" name="Google Shape;857;p41"/>
              <p:cNvPicPr preferRelativeResize="0"/>
              <p:nvPr/>
            </p:nvPicPr>
            <p:blipFill rotWithShape="1">
              <a:blip r:embed="rId3">
                <a:alphaModFix/>
              </a:blip>
              <a:srcRect b="24350" l="16011" r="11472" t="9516"/>
              <a:stretch/>
            </p:blipFill>
            <p:spPr>
              <a:xfrm>
                <a:off x="471300" y="867325"/>
                <a:ext cx="1531699" cy="2483075"/>
              </a:xfrm>
              <a:prstGeom prst="rect">
                <a:avLst/>
              </a:prstGeom>
              <a:noFill/>
              <a:ln cap="flat" cmpd="sng" w="9525">
                <a:solidFill>
                  <a:srgbClr val="B7B7B7"/>
                </a:solidFill>
                <a:prstDash val="solid"/>
                <a:round/>
                <a:headEnd len="sm" w="sm" type="none"/>
                <a:tailEnd len="sm" w="sm" type="none"/>
              </a:ln>
            </p:spPr>
          </p:pic>
          <p:sp>
            <p:nvSpPr>
              <p:cNvPr id="858" name="Google Shape;858;p41"/>
              <p:cNvSpPr/>
              <p:nvPr/>
            </p:nvSpPr>
            <p:spPr>
              <a:xfrm>
                <a:off x="969300" y="1299875"/>
                <a:ext cx="154200" cy="26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1830475" y="1211350"/>
                <a:ext cx="142800" cy="26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a:off x="1123500" y="1697125"/>
                <a:ext cx="142800" cy="26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1"/>
              <p:cNvSpPr/>
              <p:nvPr/>
            </p:nvSpPr>
            <p:spPr>
              <a:xfrm>
                <a:off x="908900" y="1247200"/>
                <a:ext cx="142800" cy="5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1"/>
            <p:cNvSpPr/>
            <p:nvPr/>
          </p:nvSpPr>
          <p:spPr>
            <a:xfrm>
              <a:off x="1601000" y="2694900"/>
              <a:ext cx="478200" cy="30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41"/>
          <p:cNvGrpSpPr/>
          <p:nvPr/>
        </p:nvGrpSpPr>
        <p:grpSpPr>
          <a:xfrm>
            <a:off x="5835673" y="832151"/>
            <a:ext cx="2495695" cy="3987322"/>
            <a:chOff x="5000025" y="1172125"/>
            <a:chExt cx="1554176" cy="2483075"/>
          </a:xfrm>
        </p:grpSpPr>
        <p:grpSp>
          <p:nvGrpSpPr>
            <p:cNvPr id="864" name="Google Shape;864;p41"/>
            <p:cNvGrpSpPr/>
            <p:nvPr/>
          </p:nvGrpSpPr>
          <p:grpSpPr>
            <a:xfrm>
              <a:off x="5000025" y="1172125"/>
              <a:ext cx="1554176" cy="2483075"/>
              <a:chOff x="4923825" y="867325"/>
              <a:chExt cx="1554176" cy="2483075"/>
            </a:xfrm>
          </p:grpSpPr>
          <p:pic>
            <p:nvPicPr>
              <p:cNvPr id="865" name="Google Shape;865;p41"/>
              <p:cNvPicPr preferRelativeResize="0"/>
              <p:nvPr/>
            </p:nvPicPr>
            <p:blipFill rotWithShape="1">
              <a:blip r:embed="rId4">
                <a:alphaModFix/>
              </a:blip>
              <a:srcRect b="24348" l="17490" r="8925" t="9522"/>
              <a:stretch/>
            </p:blipFill>
            <p:spPr>
              <a:xfrm>
                <a:off x="4923825" y="867325"/>
                <a:ext cx="1554176" cy="2483075"/>
              </a:xfrm>
              <a:prstGeom prst="rect">
                <a:avLst/>
              </a:prstGeom>
              <a:noFill/>
              <a:ln cap="flat" cmpd="sng" w="9525">
                <a:solidFill>
                  <a:srgbClr val="B7B7B7"/>
                </a:solidFill>
                <a:prstDash val="solid"/>
                <a:round/>
                <a:headEnd len="sm" w="sm" type="none"/>
                <a:tailEnd len="sm" w="sm" type="none"/>
              </a:ln>
            </p:spPr>
          </p:pic>
          <p:sp>
            <p:nvSpPr>
              <p:cNvPr id="866" name="Google Shape;866;p41"/>
              <p:cNvSpPr/>
              <p:nvPr/>
            </p:nvSpPr>
            <p:spPr>
              <a:xfrm>
                <a:off x="5380550" y="1211350"/>
                <a:ext cx="281100" cy="3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6241600" y="1160050"/>
                <a:ext cx="236400" cy="366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1"/>
              <p:cNvSpPr/>
              <p:nvPr/>
            </p:nvSpPr>
            <p:spPr>
              <a:xfrm>
                <a:off x="5443325" y="1729100"/>
                <a:ext cx="281100" cy="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1"/>
              <p:cNvSpPr/>
              <p:nvPr/>
            </p:nvSpPr>
            <p:spPr>
              <a:xfrm>
                <a:off x="6104175" y="1729100"/>
                <a:ext cx="281100" cy="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41"/>
            <p:cNvSpPr/>
            <p:nvPr/>
          </p:nvSpPr>
          <p:spPr>
            <a:xfrm>
              <a:off x="6049550" y="2539988"/>
              <a:ext cx="478200" cy="30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41"/>
          <p:cNvGrpSpPr/>
          <p:nvPr/>
        </p:nvGrpSpPr>
        <p:grpSpPr>
          <a:xfrm>
            <a:off x="3054006" y="832151"/>
            <a:ext cx="2495695" cy="3987322"/>
            <a:chOff x="2758550" y="1172125"/>
            <a:chExt cx="1554176" cy="2483075"/>
          </a:xfrm>
        </p:grpSpPr>
        <p:sp>
          <p:nvSpPr>
            <p:cNvPr id="872" name="Google Shape;872;p41"/>
            <p:cNvSpPr/>
            <p:nvPr/>
          </p:nvSpPr>
          <p:spPr>
            <a:xfrm>
              <a:off x="3825275" y="2463350"/>
              <a:ext cx="478200" cy="30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41"/>
            <p:cNvGrpSpPr/>
            <p:nvPr/>
          </p:nvGrpSpPr>
          <p:grpSpPr>
            <a:xfrm>
              <a:off x="2758550" y="1172125"/>
              <a:ext cx="1554176" cy="2483075"/>
              <a:chOff x="2682350" y="867325"/>
              <a:chExt cx="1554176" cy="2483075"/>
            </a:xfrm>
          </p:grpSpPr>
          <p:pic>
            <p:nvPicPr>
              <p:cNvPr id="874" name="Google Shape;874;p41"/>
              <p:cNvPicPr preferRelativeResize="0"/>
              <p:nvPr/>
            </p:nvPicPr>
            <p:blipFill rotWithShape="1">
              <a:blip r:embed="rId5">
                <a:alphaModFix/>
              </a:blip>
              <a:srcRect b="24350" l="16026" r="10389" t="9516"/>
              <a:stretch/>
            </p:blipFill>
            <p:spPr>
              <a:xfrm>
                <a:off x="2682350" y="867325"/>
                <a:ext cx="1554176" cy="2483075"/>
              </a:xfrm>
              <a:prstGeom prst="rect">
                <a:avLst/>
              </a:prstGeom>
              <a:noFill/>
              <a:ln cap="flat" cmpd="sng" w="9525">
                <a:solidFill>
                  <a:srgbClr val="B7B7B7"/>
                </a:solidFill>
                <a:prstDash val="solid"/>
                <a:round/>
                <a:headEnd len="sm" w="sm" type="none"/>
                <a:tailEnd len="sm" w="sm" type="none"/>
              </a:ln>
            </p:spPr>
          </p:pic>
          <p:sp>
            <p:nvSpPr>
              <p:cNvPr id="875" name="Google Shape;875;p41"/>
              <p:cNvSpPr/>
              <p:nvPr/>
            </p:nvSpPr>
            <p:spPr>
              <a:xfrm>
                <a:off x="3364000" y="1352550"/>
                <a:ext cx="195000" cy="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1"/>
              <p:cNvSpPr/>
              <p:nvPr/>
            </p:nvSpPr>
            <p:spPr>
              <a:xfrm>
                <a:off x="3423950" y="1684250"/>
                <a:ext cx="195000" cy="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1"/>
              <p:cNvSpPr/>
              <p:nvPr/>
            </p:nvSpPr>
            <p:spPr>
              <a:xfrm>
                <a:off x="2965625" y="1749800"/>
                <a:ext cx="195000" cy="8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8" name="Google Shape;878;p41"/>
          <p:cNvSpPr txBox="1"/>
          <p:nvPr/>
        </p:nvSpPr>
        <p:spPr>
          <a:xfrm>
            <a:off x="308417" y="428400"/>
            <a:ext cx="18927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Discharge Summary</a:t>
            </a:r>
            <a:endParaRPr sz="900"/>
          </a:p>
        </p:txBody>
      </p:sp>
      <p:sp>
        <p:nvSpPr>
          <p:cNvPr id="879" name="Google Shape;879;p41"/>
          <p:cNvSpPr txBox="1"/>
          <p:nvPr/>
        </p:nvSpPr>
        <p:spPr>
          <a:xfrm>
            <a:off x="3053992" y="438825"/>
            <a:ext cx="18927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Medical Certificate</a:t>
            </a:r>
            <a:endParaRPr sz="900"/>
          </a:p>
        </p:txBody>
      </p:sp>
      <p:sp>
        <p:nvSpPr>
          <p:cNvPr id="880" name="Google Shape;880;p41"/>
          <p:cNvSpPr txBox="1"/>
          <p:nvPr/>
        </p:nvSpPr>
        <p:spPr>
          <a:xfrm>
            <a:off x="5835667" y="428400"/>
            <a:ext cx="18927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Anaesthesia Notes</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 y="2"/>
            <a:ext cx="9144003" cy="5143496"/>
          </a:xfrm>
          <a:prstGeom prst="rect">
            <a:avLst/>
          </a:prstGeom>
          <a:noFill/>
          <a:ln>
            <a:noFill/>
          </a:ln>
        </p:spPr>
      </p:pic>
      <p:sp>
        <p:nvSpPr>
          <p:cNvPr id="66" name="Google Shape;6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6" name="Google Shape;886;p42"/>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Delete, Transfer a TrueDoc</a:t>
            </a:r>
            <a:endParaRPr sz="1200">
              <a:solidFill>
                <a:schemeClr val="dk1"/>
              </a:solidFill>
              <a:latin typeface="Montserrat"/>
              <a:ea typeface="Montserrat"/>
              <a:cs typeface="Montserrat"/>
              <a:sym typeface="Montserrat"/>
            </a:endParaRPr>
          </a:p>
        </p:txBody>
      </p:sp>
      <p:pic>
        <p:nvPicPr>
          <p:cNvPr id="887" name="Google Shape;887;p42"/>
          <p:cNvPicPr preferRelativeResize="0"/>
          <p:nvPr/>
        </p:nvPicPr>
        <p:blipFill>
          <a:blip r:embed="rId3">
            <a:alphaModFix/>
          </a:blip>
          <a:stretch>
            <a:fillRect/>
          </a:stretch>
        </p:blipFill>
        <p:spPr>
          <a:xfrm>
            <a:off x="725974" y="1313994"/>
            <a:ext cx="2002792" cy="3560506"/>
          </a:xfrm>
          <a:prstGeom prst="rect">
            <a:avLst/>
          </a:prstGeom>
          <a:noFill/>
          <a:ln>
            <a:noFill/>
          </a:ln>
        </p:spPr>
      </p:pic>
      <p:sp>
        <p:nvSpPr>
          <p:cNvPr id="888" name="Google Shape;888;p42"/>
          <p:cNvSpPr txBox="1"/>
          <p:nvPr/>
        </p:nvSpPr>
        <p:spPr>
          <a:xfrm>
            <a:off x="835767" y="670600"/>
            <a:ext cx="18927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rPr>
              <a:t>Long-press on a TrueDoc &amp; Select </a:t>
            </a:r>
            <a:r>
              <a:rPr b="1" lang="en" sz="900">
                <a:solidFill>
                  <a:srgbClr val="000000"/>
                </a:solidFill>
              </a:rPr>
              <a:t>Delete </a:t>
            </a:r>
            <a:r>
              <a:rPr lang="en" sz="900">
                <a:solidFill>
                  <a:srgbClr val="000000"/>
                </a:solidFill>
              </a:rPr>
              <a:t>option</a:t>
            </a:r>
            <a:endParaRPr sz="900"/>
          </a:p>
        </p:txBody>
      </p:sp>
      <p:grpSp>
        <p:nvGrpSpPr>
          <p:cNvPr id="889" name="Google Shape;889;p42"/>
          <p:cNvGrpSpPr/>
          <p:nvPr/>
        </p:nvGrpSpPr>
        <p:grpSpPr>
          <a:xfrm>
            <a:off x="3903705" y="1327204"/>
            <a:ext cx="2003188" cy="3535036"/>
            <a:chOff x="3698213" y="3492875"/>
            <a:chExt cx="3086100" cy="5446058"/>
          </a:xfrm>
        </p:grpSpPr>
        <p:pic>
          <p:nvPicPr>
            <p:cNvPr id="890" name="Google Shape;890;p42"/>
            <p:cNvPicPr preferRelativeResize="0"/>
            <p:nvPr/>
          </p:nvPicPr>
          <p:blipFill>
            <a:blip r:embed="rId4">
              <a:alphaModFix/>
            </a:blip>
            <a:stretch>
              <a:fillRect/>
            </a:stretch>
          </p:blipFill>
          <p:spPr>
            <a:xfrm>
              <a:off x="3698213" y="3492875"/>
              <a:ext cx="3086100" cy="5446058"/>
            </a:xfrm>
            <a:prstGeom prst="rect">
              <a:avLst/>
            </a:prstGeom>
            <a:noFill/>
            <a:ln>
              <a:noFill/>
            </a:ln>
          </p:spPr>
        </p:pic>
        <p:sp>
          <p:nvSpPr>
            <p:cNvPr id="891" name="Google Shape;891;p42"/>
            <p:cNvSpPr/>
            <p:nvPr/>
          </p:nvSpPr>
          <p:spPr>
            <a:xfrm>
              <a:off x="4705350" y="6711875"/>
              <a:ext cx="1431600" cy="3492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42"/>
          <p:cNvGrpSpPr/>
          <p:nvPr/>
        </p:nvGrpSpPr>
        <p:grpSpPr>
          <a:xfrm>
            <a:off x="6302611" y="1327759"/>
            <a:ext cx="2003188" cy="3535036"/>
            <a:chOff x="218025" y="10801000"/>
            <a:chExt cx="3086100" cy="5446058"/>
          </a:xfrm>
        </p:grpSpPr>
        <p:pic>
          <p:nvPicPr>
            <p:cNvPr id="893" name="Google Shape;893;p42"/>
            <p:cNvPicPr preferRelativeResize="0"/>
            <p:nvPr/>
          </p:nvPicPr>
          <p:blipFill>
            <a:blip r:embed="rId5">
              <a:alphaModFix/>
            </a:blip>
            <a:stretch>
              <a:fillRect/>
            </a:stretch>
          </p:blipFill>
          <p:spPr>
            <a:xfrm>
              <a:off x="218025" y="10801000"/>
              <a:ext cx="3086100" cy="5446058"/>
            </a:xfrm>
            <a:prstGeom prst="rect">
              <a:avLst/>
            </a:prstGeom>
            <a:noFill/>
            <a:ln>
              <a:noFill/>
            </a:ln>
          </p:spPr>
        </p:pic>
        <p:sp>
          <p:nvSpPr>
            <p:cNvPr id="894" name="Google Shape;894;p42"/>
            <p:cNvSpPr/>
            <p:nvPr/>
          </p:nvSpPr>
          <p:spPr>
            <a:xfrm>
              <a:off x="218025" y="12689750"/>
              <a:ext cx="1431600" cy="3492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 name="Google Shape;895;p42"/>
          <p:cNvSpPr/>
          <p:nvPr/>
        </p:nvSpPr>
        <p:spPr>
          <a:xfrm>
            <a:off x="1406465" y="2591498"/>
            <a:ext cx="929100" cy="2268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2"/>
          <p:cNvSpPr txBox="1"/>
          <p:nvPr/>
        </p:nvSpPr>
        <p:spPr>
          <a:xfrm>
            <a:off x="3903417" y="670600"/>
            <a:ext cx="18927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rPr>
              <a:t>Long-press on a Source </a:t>
            </a:r>
            <a:r>
              <a:rPr lang="en" sz="900"/>
              <a:t>document </a:t>
            </a:r>
            <a:r>
              <a:rPr lang="en" sz="900">
                <a:solidFill>
                  <a:srgbClr val="000000"/>
                </a:solidFill>
              </a:rPr>
              <a:t> &amp; Select </a:t>
            </a:r>
            <a:r>
              <a:rPr b="1" lang="en" sz="900"/>
              <a:t>Transfer </a:t>
            </a:r>
            <a:r>
              <a:rPr lang="en" sz="900">
                <a:solidFill>
                  <a:srgbClr val="000000"/>
                </a:solidFill>
              </a:rPr>
              <a:t>option</a:t>
            </a:r>
            <a:endParaRPr sz="900"/>
          </a:p>
        </p:txBody>
      </p:sp>
      <p:sp>
        <p:nvSpPr>
          <p:cNvPr id="897" name="Google Shape;897;p42"/>
          <p:cNvSpPr txBox="1"/>
          <p:nvPr/>
        </p:nvSpPr>
        <p:spPr>
          <a:xfrm>
            <a:off x="6302583" y="670600"/>
            <a:ext cx="2106600" cy="40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rPr>
              <a:t>Long-press on a </a:t>
            </a:r>
            <a:r>
              <a:rPr lang="en" sz="900"/>
              <a:t>Destination </a:t>
            </a:r>
            <a:r>
              <a:rPr lang="en" sz="900"/>
              <a:t>document </a:t>
            </a:r>
            <a:r>
              <a:rPr lang="en" sz="900">
                <a:solidFill>
                  <a:srgbClr val="000000"/>
                </a:solidFill>
              </a:rPr>
              <a:t> &amp; Select </a:t>
            </a:r>
            <a:r>
              <a:rPr b="1" lang="en" sz="900">
                <a:solidFill>
                  <a:srgbClr val="000000"/>
                </a:solidFill>
              </a:rPr>
              <a:t>Paste</a:t>
            </a:r>
            <a:r>
              <a:rPr b="1" lang="en" sz="900"/>
              <a:t> TrueDoc</a:t>
            </a:r>
            <a:r>
              <a:rPr b="1" lang="en" sz="900"/>
              <a:t> </a:t>
            </a:r>
            <a:r>
              <a:rPr lang="en" sz="900">
                <a:solidFill>
                  <a:srgbClr val="000000"/>
                </a:solidFill>
              </a:rPr>
              <a:t>option</a:t>
            </a:r>
            <a:endParaRPr sz="900"/>
          </a:p>
        </p:txBody>
      </p:sp>
      <p:cxnSp>
        <p:nvCxnSpPr>
          <p:cNvPr id="898" name="Google Shape;898;p42"/>
          <p:cNvCxnSpPr/>
          <p:nvPr/>
        </p:nvCxnSpPr>
        <p:spPr>
          <a:xfrm>
            <a:off x="3326175" y="616950"/>
            <a:ext cx="0" cy="4124100"/>
          </a:xfrm>
          <a:prstGeom prst="straightConnector1">
            <a:avLst/>
          </a:prstGeom>
          <a:noFill/>
          <a:ln cap="flat" cmpd="sng" w="19050">
            <a:solidFill>
              <a:schemeClr val="dk2"/>
            </a:solidFill>
            <a:prstDash val="solid"/>
            <a:round/>
            <a:headEnd len="med" w="med" type="none"/>
            <a:tailEnd len="med" w="med" type="none"/>
          </a:ln>
        </p:spPr>
      </p:cxnSp>
      <p:sp>
        <p:nvSpPr>
          <p:cNvPr id="899" name="Google Shape;899;p42"/>
          <p:cNvSpPr/>
          <p:nvPr/>
        </p:nvSpPr>
        <p:spPr>
          <a:xfrm>
            <a:off x="1958150" y="1656375"/>
            <a:ext cx="724200" cy="2214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2"/>
          <p:cNvSpPr/>
          <p:nvPr/>
        </p:nvSpPr>
        <p:spPr>
          <a:xfrm>
            <a:off x="5108125" y="1688075"/>
            <a:ext cx="724200" cy="2214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2"/>
          <p:cNvSpPr/>
          <p:nvPr/>
        </p:nvSpPr>
        <p:spPr>
          <a:xfrm>
            <a:off x="7533850" y="1656375"/>
            <a:ext cx="724200" cy="2214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7" name="Google Shape;907;p43"/>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Stage Sequence</a:t>
            </a:r>
            <a:endParaRPr sz="1200">
              <a:solidFill>
                <a:schemeClr val="dk1"/>
              </a:solidFill>
              <a:latin typeface="Montserrat"/>
              <a:ea typeface="Montserrat"/>
              <a:cs typeface="Montserrat"/>
              <a:sym typeface="Montserrat"/>
            </a:endParaRPr>
          </a:p>
        </p:txBody>
      </p:sp>
      <p:sp>
        <p:nvSpPr>
          <p:cNvPr id="908" name="Google Shape;908;p43"/>
          <p:cNvSpPr txBox="1"/>
          <p:nvPr/>
        </p:nvSpPr>
        <p:spPr>
          <a:xfrm>
            <a:off x="3648050" y="207875"/>
            <a:ext cx="38628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Stage Sequence shows Patients journey in the clinic for selected day.</a:t>
            </a:r>
            <a:endParaRPr sz="900"/>
          </a:p>
        </p:txBody>
      </p:sp>
      <p:sp>
        <p:nvSpPr>
          <p:cNvPr id="909" name="Google Shape;909;p43"/>
          <p:cNvSpPr txBox="1"/>
          <p:nvPr/>
        </p:nvSpPr>
        <p:spPr>
          <a:xfrm>
            <a:off x="5021003" y="703075"/>
            <a:ext cx="26304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List of stages of a </a:t>
            </a:r>
            <a:r>
              <a:rPr lang="en" sz="900"/>
              <a:t>patient</a:t>
            </a:r>
            <a:r>
              <a:rPr lang="en" sz="900"/>
              <a:t> in logical sequence (along with start and end time button)</a:t>
            </a:r>
            <a:endParaRPr sz="900"/>
          </a:p>
        </p:txBody>
      </p:sp>
      <p:sp>
        <p:nvSpPr>
          <p:cNvPr id="910" name="Google Shape;910;p43"/>
          <p:cNvSpPr/>
          <p:nvPr/>
        </p:nvSpPr>
        <p:spPr>
          <a:xfrm>
            <a:off x="1782825" y="469317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43"/>
          <p:cNvGrpSpPr/>
          <p:nvPr/>
        </p:nvGrpSpPr>
        <p:grpSpPr>
          <a:xfrm>
            <a:off x="1736650" y="703075"/>
            <a:ext cx="2186400" cy="4268224"/>
            <a:chOff x="1736650" y="703075"/>
            <a:chExt cx="2186400" cy="4268224"/>
          </a:xfrm>
        </p:grpSpPr>
        <p:pic>
          <p:nvPicPr>
            <p:cNvPr id="912" name="Google Shape;912;p43"/>
            <p:cNvPicPr preferRelativeResize="0"/>
            <p:nvPr/>
          </p:nvPicPr>
          <p:blipFill>
            <a:blip r:embed="rId3">
              <a:alphaModFix/>
            </a:blip>
            <a:stretch>
              <a:fillRect/>
            </a:stretch>
          </p:blipFill>
          <p:spPr>
            <a:xfrm>
              <a:off x="1736650" y="1084400"/>
              <a:ext cx="2186375" cy="3886899"/>
            </a:xfrm>
            <a:prstGeom prst="rect">
              <a:avLst/>
            </a:prstGeom>
            <a:noFill/>
            <a:ln>
              <a:noFill/>
            </a:ln>
          </p:spPr>
        </p:pic>
        <p:sp>
          <p:nvSpPr>
            <p:cNvPr id="913" name="Google Shape;913;p43"/>
            <p:cNvSpPr txBox="1"/>
            <p:nvPr/>
          </p:nvSpPr>
          <p:spPr>
            <a:xfrm>
              <a:off x="1736650" y="703075"/>
              <a:ext cx="21864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Click on Stages icon</a:t>
              </a:r>
              <a:endParaRPr sz="900"/>
            </a:p>
          </p:txBody>
        </p:sp>
        <p:sp>
          <p:nvSpPr>
            <p:cNvPr id="914" name="Google Shape;914;p43"/>
            <p:cNvSpPr/>
            <p:nvPr/>
          </p:nvSpPr>
          <p:spPr>
            <a:xfrm>
              <a:off x="2633038" y="1084400"/>
              <a:ext cx="393600" cy="393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2876875" y="1515550"/>
              <a:ext cx="993300" cy="281700"/>
            </a:xfrm>
            <a:prstGeom prst="rect">
              <a:avLst/>
            </a:prstGeom>
            <a:solidFill>
              <a:srgbClr val="DED3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3274200" y="1942875"/>
              <a:ext cx="5961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3421575" y="258982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3449275" y="323677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3449275" y="386882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3449275" y="460112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1852375" y="2402050"/>
              <a:ext cx="3102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1815500" y="1565400"/>
              <a:ext cx="310200" cy="1212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1782825" y="395217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1782825" y="3318450"/>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43"/>
          <p:cNvGrpSpPr/>
          <p:nvPr/>
        </p:nvGrpSpPr>
        <p:grpSpPr>
          <a:xfrm>
            <a:off x="5021000" y="1057576"/>
            <a:ext cx="2186375" cy="3886899"/>
            <a:chOff x="5021000" y="1057576"/>
            <a:chExt cx="2186375" cy="3886899"/>
          </a:xfrm>
        </p:grpSpPr>
        <p:grpSp>
          <p:nvGrpSpPr>
            <p:cNvPr id="926" name="Google Shape;926;p43"/>
            <p:cNvGrpSpPr/>
            <p:nvPr/>
          </p:nvGrpSpPr>
          <p:grpSpPr>
            <a:xfrm>
              <a:off x="5021000" y="1057576"/>
              <a:ext cx="2186375" cy="3886899"/>
              <a:chOff x="5021000" y="1057576"/>
              <a:chExt cx="2186375" cy="3886899"/>
            </a:xfrm>
          </p:grpSpPr>
          <p:pic>
            <p:nvPicPr>
              <p:cNvPr id="927" name="Google Shape;927;p43"/>
              <p:cNvPicPr preferRelativeResize="0"/>
              <p:nvPr/>
            </p:nvPicPr>
            <p:blipFill>
              <a:blip r:embed="rId4">
                <a:alphaModFix/>
              </a:blip>
              <a:stretch>
                <a:fillRect/>
              </a:stretch>
            </p:blipFill>
            <p:spPr>
              <a:xfrm>
                <a:off x="5021000" y="1057576"/>
                <a:ext cx="2186375" cy="3886899"/>
              </a:xfrm>
              <a:prstGeom prst="rect">
                <a:avLst/>
              </a:prstGeom>
              <a:noFill/>
              <a:ln>
                <a:noFill/>
              </a:ln>
            </p:spPr>
          </p:pic>
          <p:sp>
            <p:nvSpPr>
              <p:cNvPr id="928" name="Google Shape;928;p43"/>
              <p:cNvSpPr/>
              <p:nvPr/>
            </p:nvSpPr>
            <p:spPr>
              <a:xfrm>
                <a:off x="5121575" y="1501675"/>
                <a:ext cx="310200" cy="1212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6179575" y="1444200"/>
                <a:ext cx="959100" cy="1452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5121575" y="1565400"/>
                <a:ext cx="2053800" cy="29679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5088900" y="4678225"/>
                <a:ext cx="420900" cy="62100"/>
              </a:xfrm>
              <a:prstGeom prst="rect">
                <a:avLst/>
              </a:prstGeom>
              <a:solidFill>
                <a:srgbClr val="4E4F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43"/>
            <p:cNvSpPr/>
            <p:nvPr/>
          </p:nvSpPr>
          <p:spPr>
            <a:xfrm>
              <a:off x="6679725" y="4572475"/>
              <a:ext cx="420900" cy="62100"/>
            </a:xfrm>
            <a:prstGeom prst="rect">
              <a:avLst/>
            </a:prstGeom>
            <a:solidFill>
              <a:srgbClr val="A197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3" name="Google Shape;933;p43"/>
          <p:cNvCxnSpPr/>
          <p:nvPr/>
        </p:nvCxnSpPr>
        <p:spPr>
          <a:xfrm>
            <a:off x="7376600" y="1663075"/>
            <a:ext cx="0" cy="27159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39" name="Google Shape;939;p44"/>
          <p:cNvGrpSpPr/>
          <p:nvPr/>
        </p:nvGrpSpPr>
        <p:grpSpPr>
          <a:xfrm>
            <a:off x="1437795" y="688413"/>
            <a:ext cx="2335858" cy="4152652"/>
            <a:chOff x="374950" y="11053527"/>
            <a:chExt cx="2788751" cy="4957798"/>
          </a:xfrm>
        </p:grpSpPr>
        <p:pic>
          <p:nvPicPr>
            <p:cNvPr id="940" name="Google Shape;940;p44"/>
            <p:cNvPicPr preferRelativeResize="0"/>
            <p:nvPr/>
          </p:nvPicPr>
          <p:blipFill>
            <a:blip r:embed="rId3">
              <a:alphaModFix/>
            </a:blip>
            <a:stretch>
              <a:fillRect/>
            </a:stretch>
          </p:blipFill>
          <p:spPr>
            <a:xfrm>
              <a:off x="374950" y="11053527"/>
              <a:ext cx="2788751" cy="4957798"/>
            </a:xfrm>
            <a:prstGeom prst="rect">
              <a:avLst/>
            </a:prstGeom>
            <a:noFill/>
            <a:ln cap="flat" cmpd="sng" w="9525">
              <a:solidFill>
                <a:srgbClr val="595959"/>
              </a:solidFill>
              <a:prstDash val="solid"/>
              <a:round/>
              <a:headEnd len="sm" w="sm" type="none"/>
              <a:tailEnd len="sm" w="sm" type="none"/>
            </a:ln>
          </p:spPr>
        </p:pic>
        <p:sp>
          <p:nvSpPr>
            <p:cNvPr id="941" name="Google Shape;941;p44"/>
            <p:cNvSpPr/>
            <p:nvPr/>
          </p:nvSpPr>
          <p:spPr>
            <a:xfrm>
              <a:off x="1578900" y="11953525"/>
              <a:ext cx="418200" cy="1014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1160700" y="12270725"/>
              <a:ext cx="1229400" cy="5646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575425" y="13842825"/>
              <a:ext cx="1229400" cy="1014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710625" y="14134675"/>
              <a:ext cx="1229400" cy="1014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1386625" y="13044100"/>
              <a:ext cx="418200" cy="1014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575425" y="11548175"/>
              <a:ext cx="418200" cy="101400"/>
            </a:xfrm>
            <a:prstGeom prst="rect">
              <a:avLst/>
            </a:prstGeom>
            <a:solidFill>
              <a:srgbClr val="5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1160700" y="11269300"/>
              <a:ext cx="1058400" cy="164400"/>
            </a:xfrm>
            <a:prstGeom prst="rect">
              <a:avLst/>
            </a:prstGeom>
            <a:solidFill>
              <a:srgbClr val="5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1804825" y="15845950"/>
              <a:ext cx="1229400" cy="101400"/>
            </a:xfrm>
            <a:prstGeom prst="rect">
              <a:avLst/>
            </a:prstGeom>
            <a:solidFill>
              <a:srgbClr val="444D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44"/>
          <p:cNvGrpSpPr/>
          <p:nvPr/>
        </p:nvGrpSpPr>
        <p:grpSpPr>
          <a:xfrm>
            <a:off x="4636702" y="640608"/>
            <a:ext cx="2335858" cy="4248246"/>
            <a:chOff x="4036289" y="10996463"/>
            <a:chExt cx="2788751" cy="5071926"/>
          </a:xfrm>
        </p:grpSpPr>
        <p:pic>
          <p:nvPicPr>
            <p:cNvPr id="950" name="Google Shape;950;p44"/>
            <p:cNvPicPr preferRelativeResize="0"/>
            <p:nvPr/>
          </p:nvPicPr>
          <p:blipFill rotWithShape="1">
            <a:blip r:embed="rId4">
              <a:alphaModFix/>
            </a:blip>
            <a:srcRect b="0" l="2257" r="0" t="0"/>
            <a:stretch/>
          </p:blipFill>
          <p:spPr>
            <a:xfrm>
              <a:off x="4036289" y="10996463"/>
              <a:ext cx="2788751" cy="5071926"/>
            </a:xfrm>
            <a:prstGeom prst="rect">
              <a:avLst/>
            </a:prstGeom>
            <a:noFill/>
            <a:ln cap="flat" cmpd="sng" w="9525">
              <a:solidFill>
                <a:srgbClr val="595959"/>
              </a:solidFill>
              <a:prstDash val="solid"/>
              <a:round/>
              <a:headEnd len="sm" w="sm" type="none"/>
              <a:tailEnd len="sm" w="sm" type="none"/>
            </a:ln>
          </p:spPr>
        </p:pic>
        <p:sp>
          <p:nvSpPr>
            <p:cNvPr id="951" name="Google Shape;951;p44"/>
            <p:cNvSpPr/>
            <p:nvPr/>
          </p:nvSpPr>
          <p:spPr>
            <a:xfrm>
              <a:off x="4094450" y="11510425"/>
              <a:ext cx="309300" cy="101400"/>
            </a:xfrm>
            <a:prstGeom prst="rect">
              <a:avLst/>
            </a:prstGeom>
            <a:solidFill>
              <a:srgbClr val="595A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 name="Google Shape;952;p44"/>
          <p:cNvSpPr/>
          <p:nvPr/>
        </p:nvSpPr>
        <p:spPr>
          <a:xfrm>
            <a:off x="1527339" y="4018663"/>
            <a:ext cx="817500" cy="4272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txBox="1"/>
          <p:nvPr/>
        </p:nvSpPr>
        <p:spPr>
          <a:xfrm>
            <a:off x="419275" y="172200"/>
            <a:ext cx="34509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TrueDocs - Send Via WhatsApp</a:t>
            </a:r>
            <a:endParaRPr sz="1200">
              <a:solidFill>
                <a:schemeClr val="dk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45"/>
          <p:cNvSpPr txBox="1"/>
          <p:nvPr/>
        </p:nvSpPr>
        <p:spPr>
          <a:xfrm>
            <a:off x="419275" y="172200"/>
            <a:ext cx="747600" cy="2529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Events</a:t>
            </a:r>
            <a:endParaRPr b="1" sz="1200">
              <a:solidFill>
                <a:srgbClr val="000000"/>
              </a:solidFill>
              <a:latin typeface="Montserrat"/>
              <a:ea typeface="Montserrat"/>
              <a:cs typeface="Montserrat"/>
              <a:sym typeface="Montserrat"/>
            </a:endParaRPr>
          </a:p>
        </p:txBody>
      </p:sp>
      <p:sp>
        <p:nvSpPr>
          <p:cNvPr id="960" name="Google Shape;960;p45"/>
          <p:cNvSpPr txBox="1"/>
          <p:nvPr/>
        </p:nvSpPr>
        <p:spPr>
          <a:xfrm>
            <a:off x="1243975" y="126575"/>
            <a:ext cx="732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The </a:t>
            </a:r>
            <a:r>
              <a:rPr b="1" lang="en" sz="1000">
                <a:solidFill>
                  <a:schemeClr val="dk1"/>
                </a:solidFill>
                <a:latin typeface="Montserrat"/>
                <a:ea typeface="Montserrat"/>
                <a:cs typeface="Montserrat"/>
                <a:sym typeface="Montserrat"/>
              </a:rPr>
              <a:t>important dates</a:t>
            </a:r>
            <a:r>
              <a:rPr lang="en" sz="1000">
                <a:solidFill>
                  <a:schemeClr val="dk1"/>
                </a:solidFill>
                <a:latin typeface="Montserrat"/>
                <a:ea typeface="Montserrat"/>
                <a:cs typeface="Montserrat"/>
                <a:sym typeface="Montserrat"/>
              </a:rPr>
              <a:t> like patient’s </a:t>
            </a:r>
            <a:r>
              <a:rPr b="1" lang="en" sz="1000">
                <a:solidFill>
                  <a:schemeClr val="dk1"/>
                </a:solidFill>
                <a:latin typeface="Montserrat"/>
                <a:ea typeface="Montserrat"/>
                <a:cs typeface="Montserrat"/>
                <a:sym typeface="Montserrat"/>
              </a:rPr>
              <a:t>surgery </a:t>
            </a:r>
            <a:r>
              <a:rPr lang="en" sz="1000">
                <a:solidFill>
                  <a:schemeClr val="dk1"/>
                </a:solidFill>
                <a:latin typeface="Montserrat"/>
                <a:ea typeface="Montserrat"/>
                <a:cs typeface="Montserrat"/>
                <a:sym typeface="Montserrat"/>
              </a:rPr>
              <a:t>(at our clinic), can be saved as event in CrysyalEMR.  These events can be added manually or can be auto generated based on Surgery info details.</a:t>
            </a:r>
            <a:endParaRPr sz="10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000">
                <a:solidFill>
                  <a:schemeClr val="dk1"/>
                </a:solidFill>
                <a:latin typeface="Montserrat"/>
                <a:ea typeface="Montserrat"/>
                <a:cs typeface="Montserrat"/>
                <a:sym typeface="Montserrat"/>
              </a:rPr>
              <a:t>The purpose is to easy and quick access to patient’s surgical/procedural benchmarks and details at a glance.</a:t>
            </a:r>
            <a:endParaRPr sz="1000">
              <a:latin typeface="Montserrat"/>
              <a:ea typeface="Montserrat"/>
              <a:cs typeface="Montserrat"/>
              <a:sym typeface="Montserrat"/>
            </a:endParaRPr>
          </a:p>
        </p:txBody>
      </p:sp>
      <p:sp>
        <p:nvSpPr>
          <p:cNvPr id="961" name="Google Shape;961;p45"/>
          <p:cNvSpPr txBox="1"/>
          <p:nvPr/>
        </p:nvSpPr>
        <p:spPr>
          <a:xfrm>
            <a:off x="607394" y="910489"/>
            <a:ext cx="18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Add </a:t>
            </a:r>
            <a:r>
              <a:rPr b="1" lang="en" sz="900">
                <a:solidFill>
                  <a:schemeClr val="dk1"/>
                </a:solidFill>
                <a:latin typeface="Montserrat"/>
                <a:ea typeface="Montserrat"/>
                <a:cs typeface="Montserrat"/>
                <a:sym typeface="Montserrat"/>
              </a:rPr>
              <a:t>Date of Operation</a:t>
            </a:r>
            <a:r>
              <a:rPr lang="en" sz="900">
                <a:solidFill>
                  <a:schemeClr val="dk1"/>
                </a:solidFill>
                <a:latin typeface="Montserrat"/>
                <a:ea typeface="Montserrat"/>
                <a:cs typeface="Montserrat"/>
                <a:sym typeface="Montserrat"/>
              </a:rPr>
              <a:t> in TrueDocs</a:t>
            </a:r>
            <a:endParaRPr sz="900">
              <a:latin typeface="Montserrat"/>
              <a:ea typeface="Montserrat"/>
              <a:cs typeface="Montserrat"/>
              <a:sym typeface="Montserrat"/>
            </a:endParaRPr>
          </a:p>
        </p:txBody>
      </p:sp>
      <p:sp>
        <p:nvSpPr>
          <p:cNvPr id="962" name="Google Shape;962;p45"/>
          <p:cNvSpPr txBox="1"/>
          <p:nvPr/>
        </p:nvSpPr>
        <p:spPr>
          <a:xfrm>
            <a:off x="5596055" y="833525"/>
            <a:ext cx="2064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Events Page. </a:t>
            </a:r>
            <a:endParaRPr sz="9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900">
                <a:solidFill>
                  <a:schemeClr val="dk1"/>
                </a:solidFill>
                <a:latin typeface="Montserrat"/>
                <a:ea typeface="Montserrat"/>
                <a:cs typeface="Montserrat"/>
                <a:sym typeface="Montserrat"/>
              </a:rPr>
              <a:t>Events can be Highlighted</a:t>
            </a:r>
            <a:endParaRPr sz="900">
              <a:solidFill>
                <a:schemeClr val="dk1"/>
              </a:solidFill>
              <a:latin typeface="Montserrat"/>
              <a:ea typeface="Montserrat"/>
              <a:cs typeface="Montserrat"/>
              <a:sym typeface="Montserrat"/>
            </a:endParaRPr>
          </a:p>
        </p:txBody>
      </p:sp>
      <p:grpSp>
        <p:nvGrpSpPr>
          <p:cNvPr id="963" name="Google Shape;963;p45"/>
          <p:cNvGrpSpPr/>
          <p:nvPr/>
        </p:nvGrpSpPr>
        <p:grpSpPr>
          <a:xfrm>
            <a:off x="5596078" y="1357103"/>
            <a:ext cx="2003662" cy="3562087"/>
            <a:chOff x="4848822" y="1736834"/>
            <a:chExt cx="1804126" cy="3207354"/>
          </a:xfrm>
        </p:grpSpPr>
        <p:pic>
          <p:nvPicPr>
            <p:cNvPr id="964" name="Google Shape;964;p45"/>
            <p:cNvPicPr preferRelativeResize="0"/>
            <p:nvPr/>
          </p:nvPicPr>
          <p:blipFill>
            <a:blip r:embed="rId3">
              <a:alphaModFix/>
            </a:blip>
            <a:stretch>
              <a:fillRect/>
            </a:stretch>
          </p:blipFill>
          <p:spPr>
            <a:xfrm>
              <a:off x="4848822" y="1736834"/>
              <a:ext cx="1804126" cy="3207354"/>
            </a:xfrm>
            <a:prstGeom prst="rect">
              <a:avLst/>
            </a:prstGeom>
            <a:noFill/>
            <a:ln cap="flat" cmpd="sng" w="9525">
              <a:solidFill>
                <a:schemeClr val="dk2"/>
              </a:solidFill>
              <a:prstDash val="solid"/>
              <a:round/>
              <a:headEnd len="sm" w="sm" type="none"/>
              <a:tailEnd len="sm" w="sm" type="none"/>
            </a:ln>
          </p:spPr>
        </p:pic>
        <p:sp>
          <p:nvSpPr>
            <p:cNvPr id="965" name="Google Shape;965;p45"/>
            <p:cNvSpPr/>
            <p:nvPr/>
          </p:nvSpPr>
          <p:spPr>
            <a:xfrm>
              <a:off x="5258025" y="2242475"/>
              <a:ext cx="111300" cy="858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45"/>
          <p:cNvGrpSpPr/>
          <p:nvPr/>
        </p:nvGrpSpPr>
        <p:grpSpPr>
          <a:xfrm>
            <a:off x="599676" y="1409236"/>
            <a:ext cx="2003656" cy="3562055"/>
            <a:chOff x="152400" y="1783775"/>
            <a:chExt cx="1804120" cy="3207325"/>
          </a:xfrm>
        </p:grpSpPr>
        <p:pic>
          <p:nvPicPr>
            <p:cNvPr id="967" name="Google Shape;967;p45"/>
            <p:cNvPicPr preferRelativeResize="0"/>
            <p:nvPr/>
          </p:nvPicPr>
          <p:blipFill>
            <a:blip r:embed="rId4">
              <a:alphaModFix/>
            </a:blip>
            <a:stretch>
              <a:fillRect/>
            </a:stretch>
          </p:blipFill>
          <p:spPr>
            <a:xfrm>
              <a:off x="152400" y="1783775"/>
              <a:ext cx="1804120" cy="3207325"/>
            </a:xfrm>
            <a:prstGeom prst="rect">
              <a:avLst/>
            </a:prstGeom>
            <a:noFill/>
            <a:ln cap="flat" cmpd="sng" w="9525">
              <a:solidFill>
                <a:schemeClr val="dk2"/>
              </a:solidFill>
              <a:prstDash val="solid"/>
              <a:round/>
              <a:headEnd len="sm" w="sm" type="none"/>
              <a:tailEnd len="sm" w="sm" type="none"/>
            </a:ln>
          </p:spPr>
        </p:pic>
        <p:sp>
          <p:nvSpPr>
            <p:cNvPr id="968" name="Google Shape;968;p45"/>
            <p:cNvSpPr/>
            <p:nvPr/>
          </p:nvSpPr>
          <p:spPr>
            <a:xfrm>
              <a:off x="519725" y="2110200"/>
              <a:ext cx="1015800" cy="237000"/>
            </a:xfrm>
            <a:prstGeom prst="rect">
              <a:avLst/>
            </a:prstGeom>
            <a:solidFill>
              <a:srgbClr val="CFBD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45"/>
          <p:cNvGrpSpPr/>
          <p:nvPr/>
        </p:nvGrpSpPr>
        <p:grpSpPr>
          <a:xfrm>
            <a:off x="3008805" y="881146"/>
            <a:ext cx="2072323" cy="4038033"/>
            <a:chOff x="2557176" y="1308275"/>
            <a:chExt cx="1865949" cy="3635902"/>
          </a:xfrm>
        </p:grpSpPr>
        <p:sp>
          <p:nvSpPr>
            <p:cNvPr id="970" name="Google Shape;970;p45"/>
            <p:cNvSpPr txBox="1"/>
            <p:nvPr/>
          </p:nvSpPr>
          <p:spPr>
            <a:xfrm>
              <a:off x="2564625" y="1308275"/>
              <a:ext cx="1858500" cy="291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Montserrat"/>
                  <a:ea typeface="Montserrat"/>
                  <a:cs typeface="Montserrat"/>
                  <a:sym typeface="Montserrat"/>
                </a:rPr>
                <a:t>All Events at Navigation Window</a:t>
              </a:r>
              <a:endParaRPr sz="900">
                <a:latin typeface="Montserrat"/>
                <a:ea typeface="Montserrat"/>
                <a:cs typeface="Montserrat"/>
                <a:sym typeface="Montserrat"/>
              </a:endParaRPr>
            </a:p>
          </p:txBody>
        </p:sp>
        <p:pic>
          <p:nvPicPr>
            <p:cNvPr id="971" name="Google Shape;971;p45"/>
            <p:cNvPicPr preferRelativeResize="0"/>
            <p:nvPr/>
          </p:nvPicPr>
          <p:blipFill>
            <a:blip r:embed="rId5">
              <a:alphaModFix/>
            </a:blip>
            <a:stretch>
              <a:fillRect/>
            </a:stretch>
          </p:blipFill>
          <p:spPr>
            <a:xfrm>
              <a:off x="2557176" y="1736849"/>
              <a:ext cx="1804126" cy="3207328"/>
            </a:xfrm>
            <a:prstGeom prst="rect">
              <a:avLst/>
            </a:prstGeom>
            <a:noFill/>
            <a:ln>
              <a:noFill/>
            </a:ln>
          </p:spPr>
        </p:pic>
        <p:sp>
          <p:nvSpPr>
            <p:cNvPr id="972" name="Google Shape;972;p45"/>
            <p:cNvSpPr/>
            <p:nvPr/>
          </p:nvSpPr>
          <p:spPr>
            <a:xfrm>
              <a:off x="3004275" y="2655575"/>
              <a:ext cx="979200" cy="295200"/>
            </a:xfrm>
            <a:prstGeom prst="rect">
              <a:avLst/>
            </a:prstGeom>
            <a:solidFill>
              <a:srgbClr val="B6A6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3176800" y="3139900"/>
              <a:ext cx="471600" cy="858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2705200" y="3372775"/>
              <a:ext cx="111300" cy="85800"/>
            </a:xfrm>
            <a:prstGeom prst="rect">
              <a:avLst/>
            </a:pr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3732725" y="3372775"/>
              <a:ext cx="111300" cy="85800"/>
            </a:xfrm>
            <a:prstGeom prst="rect">
              <a:avLst/>
            </a:prstGeom>
            <a:solidFill>
              <a:srgbClr val="B6A6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2969750" y="3642525"/>
              <a:ext cx="111300" cy="85800"/>
            </a:xfrm>
            <a:prstGeom prst="rect">
              <a:avLst/>
            </a:prstGeom>
            <a:solidFill>
              <a:srgbClr val="444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3356650" y="2457400"/>
              <a:ext cx="201000" cy="85800"/>
            </a:xfrm>
            <a:prstGeom prst="rect">
              <a:avLst/>
            </a:prstGeom>
            <a:solidFill>
              <a:srgbClr val="444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2850050" y="2027800"/>
              <a:ext cx="350700" cy="111300"/>
            </a:xfrm>
            <a:prstGeom prst="rect">
              <a:avLst/>
            </a:prstGeom>
            <a:solidFill>
              <a:srgbClr val="444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2696638" y="4620425"/>
              <a:ext cx="881100" cy="57300"/>
            </a:xfrm>
            <a:prstGeom prst="rect">
              <a:avLst/>
            </a:prstGeom>
            <a:solidFill>
              <a:srgbClr val="444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3525488" y="4833775"/>
              <a:ext cx="819300" cy="57300"/>
            </a:xfrm>
            <a:prstGeom prst="rect">
              <a:avLst/>
            </a:prstGeom>
            <a:solidFill>
              <a:srgbClr val="444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45"/>
          <p:cNvSpPr/>
          <p:nvPr/>
        </p:nvSpPr>
        <p:spPr>
          <a:xfrm>
            <a:off x="743220" y="3401947"/>
            <a:ext cx="1132200" cy="437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2947726" y="3340364"/>
            <a:ext cx="2124900" cy="2808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5480636" y="1722141"/>
            <a:ext cx="2124900" cy="11841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3660674" y="3755366"/>
            <a:ext cx="709800" cy="2808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45"/>
          <p:cNvCxnSpPr>
            <a:stCxn id="984" idx="3"/>
          </p:cNvCxnSpPr>
          <p:nvPr/>
        </p:nvCxnSpPr>
        <p:spPr>
          <a:xfrm>
            <a:off x="4370474" y="3895766"/>
            <a:ext cx="1221300" cy="0"/>
          </a:xfrm>
          <a:prstGeom prst="straightConnector1">
            <a:avLst/>
          </a:prstGeom>
          <a:noFill/>
          <a:ln cap="flat" cmpd="sng" w="19050">
            <a:solidFill>
              <a:srgbClr val="9900FF"/>
            </a:solidFill>
            <a:prstDash val="solid"/>
            <a:round/>
            <a:headEnd len="med" w="med" type="none"/>
            <a:tailEnd len="med" w="med" type="triangle"/>
          </a:ln>
        </p:spPr>
      </p:cxnSp>
      <p:sp>
        <p:nvSpPr>
          <p:cNvPr id="986" name="Google Shape;986;p45"/>
          <p:cNvSpPr/>
          <p:nvPr/>
        </p:nvSpPr>
        <p:spPr>
          <a:xfrm>
            <a:off x="3727643" y="1963418"/>
            <a:ext cx="246900" cy="2808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92" name="Google Shape;992;p46"/>
          <p:cNvSpPr txBox="1"/>
          <p:nvPr/>
        </p:nvSpPr>
        <p:spPr>
          <a:xfrm>
            <a:off x="419275" y="151175"/>
            <a:ext cx="680400" cy="2685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Tasks</a:t>
            </a:r>
            <a:endParaRPr b="1" sz="1200">
              <a:solidFill>
                <a:srgbClr val="000000"/>
              </a:solidFill>
              <a:latin typeface="Montserrat"/>
              <a:ea typeface="Montserrat"/>
              <a:cs typeface="Montserrat"/>
              <a:sym typeface="Montserrat"/>
            </a:endParaRPr>
          </a:p>
        </p:txBody>
      </p:sp>
      <p:sp>
        <p:nvSpPr>
          <p:cNvPr id="993" name="Google Shape;993;p46"/>
          <p:cNvSpPr txBox="1"/>
          <p:nvPr/>
        </p:nvSpPr>
        <p:spPr>
          <a:xfrm>
            <a:off x="136975" y="488850"/>
            <a:ext cx="195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Select the</a:t>
            </a:r>
            <a:r>
              <a:rPr lang="en" sz="1000">
                <a:latin typeface="Montserrat"/>
                <a:ea typeface="Montserrat"/>
                <a:cs typeface="Montserrat"/>
                <a:sym typeface="Montserrat"/>
              </a:rPr>
              <a:t> Follow-up Field from TrueDoc  to Create a </a:t>
            </a:r>
            <a:r>
              <a:rPr b="1" lang="en" sz="1000">
                <a:latin typeface="Montserrat"/>
                <a:ea typeface="Montserrat"/>
                <a:cs typeface="Montserrat"/>
                <a:sym typeface="Montserrat"/>
              </a:rPr>
              <a:t>Task.</a:t>
            </a:r>
            <a:endParaRPr sz="1000">
              <a:latin typeface="Montserrat"/>
              <a:ea typeface="Montserrat"/>
              <a:cs typeface="Montserrat"/>
              <a:sym typeface="Montserrat"/>
            </a:endParaRPr>
          </a:p>
        </p:txBody>
      </p:sp>
      <p:sp>
        <p:nvSpPr>
          <p:cNvPr id="994" name="Google Shape;994;p46"/>
          <p:cNvSpPr txBox="1"/>
          <p:nvPr/>
        </p:nvSpPr>
        <p:spPr>
          <a:xfrm>
            <a:off x="2240080" y="488850"/>
            <a:ext cx="195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Select from </a:t>
            </a:r>
            <a:r>
              <a:rPr b="1" lang="en" sz="1000">
                <a:latin typeface="Montserrat"/>
                <a:ea typeface="Montserrat"/>
                <a:cs typeface="Montserrat"/>
                <a:sym typeface="Montserrat"/>
              </a:rPr>
              <a:t>Drop-down</a:t>
            </a:r>
            <a:r>
              <a:rPr lang="en" sz="1000">
                <a:latin typeface="Montserrat"/>
                <a:ea typeface="Montserrat"/>
                <a:cs typeface="Montserrat"/>
                <a:sym typeface="Montserrat"/>
              </a:rPr>
              <a:t> list to generate specific Tasks</a:t>
            </a:r>
            <a:endParaRPr sz="1000">
              <a:latin typeface="Montserrat"/>
              <a:ea typeface="Montserrat"/>
              <a:cs typeface="Montserrat"/>
              <a:sym typeface="Montserrat"/>
            </a:endParaRPr>
          </a:p>
        </p:txBody>
      </p:sp>
      <p:sp>
        <p:nvSpPr>
          <p:cNvPr id="995" name="Google Shape;995;p46"/>
          <p:cNvSpPr txBox="1"/>
          <p:nvPr/>
        </p:nvSpPr>
        <p:spPr>
          <a:xfrm>
            <a:off x="6943300" y="2445525"/>
            <a:ext cx="1820400" cy="26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Montserrat"/>
                <a:ea typeface="Montserrat"/>
                <a:cs typeface="Montserrat"/>
                <a:sym typeface="Montserrat"/>
              </a:rPr>
              <a:t>Various Status of Tasks</a:t>
            </a:r>
            <a:endParaRPr sz="1000">
              <a:latin typeface="Montserrat"/>
              <a:ea typeface="Montserrat"/>
              <a:cs typeface="Montserrat"/>
              <a:sym typeface="Montserrat"/>
            </a:endParaRPr>
          </a:p>
        </p:txBody>
      </p:sp>
      <p:sp>
        <p:nvSpPr>
          <p:cNvPr id="996" name="Google Shape;996;p46"/>
          <p:cNvSpPr txBox="1"/>
          <p:nvPr/>
        </p:nvSpPr>
        <p:spPr>
          <a:xfrm>
            <a:off x="6923062" y="746600"/>
            <a:ext cx="196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Pop-up of Task on Each patient recall</a:t>
            </a:r>
            <a:endParaRPr sz="1000">
              <a:latin typeface="Montserrat"/>
              <a:ea typeface="Montserrat"/>
              <a:cs typeface="Montserrat"/>
              <a:sym typeface="Montserrat"/>
            </a:endParaRPr>
          </a:p>
        </p:txBody>
      </p:sp>
      <p:sp>
        <p:nvSpPr>
          <p:cNvPr id="997" name="Google Shape;997;p46"/>
          <p:cNvSpPr txBox="1"/>
          <p:nvPr/>
        </p:nvSpPr>
        <p:spPr>
          <a:xfrm>
            <a:off x="1187325" y="116075"/>
            <a:ext cx="380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Tasks are auto generated on follow up advised.</a:t>
            </a:r>
            <a:endParaRPr sz="1000">
              <a:latin typeface="Montserrat"/>
              <a:ea typeface="Montserrat"/>
              <a:cs typeface="Montserrat"/>
              <a:sym typeface="Montserrat"/>
            </a:endParaRPr>
          </a:p>
        </p:txBody>
      </p:sp>
      <p:sp>
        <p:nvSpPr>
          <p:cNvPr id="998" name="Google Shape;998;p46"/>
          <p:cNvSpPr txBox="1"/>
          <p:nvPr/>
        </p:nvSpPr>
        <p:spPr>
          <a:xfrm>
            <a:off x="4300288" y="576518"/>
            <a:ext cx="245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View at Token Level</a:t>
            </a:r>
            <a:endParaRPr sz="1000">
              <a:latin typeface="Montserrat"/>
              <a:ea typeface="Montserrat"/>
              <a:cs typeface="Montserrat"/>
              <a:sym typeface="Montserrat"/>
            </a:endParaRPr>
          </a:p>
        </p:txBody>
      </p:sp>
      <p:pic>
        <p:nvPicPr>
          <p:cNvPr id="999" name="Google Shape;999;p46"/>
          <p:cNvPicPr preferRelativeResize="0"/>
          <p:nvPr/>
        </p:nvPicPr>
        <p:blipFill>
          <a:blip r:embed="rId3">
            <a:alphaModFix/>
          </a:blip>
          <a:stretch>
            <a:fillRect/>
          </a:stretch>
        </p:blipFill>
        <p:spPr>
          <a:xfrm>
            <a:off x="2288312" y="1197240"/>
            <a:ext cx="1907536" cy="3391210"/>
          </a:xfrm>
          <a:prstGeom prst="rect">
            <a:avLst/>
          </a:prstGeom>
          <a:noFill/>
          <a:ln>
            <a:noFill/>
          </a:ln>
        </p:spPr>
      </p:pic>
      <p:pic>
        <p:nvPicPr>
          <p:cNvPr id="1000" name="Google Shape;1000;p46"/>
          <p:cNvPicPr preferRelativeResize="0"/>
          <p:nvPr/>
        </p:nvPicPr>
        <p:blipFill rotWithShape="1">
          <a:blip r:embed="rId4">
            <a:alphaModFix/>
          </a:blip>
          <a:srcRect b="30181" l="15230" r="15000" t="32809"/>
          <a:stretch/>
        </p:blipFill>
        <p:spPr>
          <a:xfrm>
            <a:off x="6923050" y="1239188"/>
            <a:ext cx="1154500" cy="1088774"/>
          </a:xfrm>
          <a:prstGeom prst="rect">
            <a:avLst/>
          </a:prstGeom>
          <a:noFill/>
          <a:ln>
            <a:noFill/>
          </a:ln>
        </p:spPr>
      </p:pic>
      <p:grpSp>
        <p:nvGrpSpPr>
          <p:cNvPr id="1001" name="Google Shape;1001;p46"/>
          <p:cNvGrpSpPr/>
          <p:nvPr/>
        </p:nvGrpSpPr>
        <p:grpSpPr>
          <a:xfrm>
            <a:off x="6943300" y="2772425"/>
            <a:ext cx="1922726" cy="1816051"/>
            <a:chOff x="6511475" y="2772400"/>
            <a:chExt cx="1922726" cy="1816051"/>
          </a:xfrm>
        </p:grpSpPr>
        <p:pic>
          <p:nvPicPr>
            <p:cNvPr id="1002" name="Google Shape;1002;p46"/>
            <p:cNvPicPr preferRelativeResize="0"/>
            <p:nvPr/>
          </p:nvPicPr>
          <p:blipFill rotWithShape="1">
            <a:blip r:embed="rId5">
              <a:alphaModFix/>
            </a:blip>
            <a:srcRect b="46870" l="0" r="0" t="0"/>
            <a:stretch/>
          </p:blipFill>
          <p:spPr>
            <a:xfrm>
              <a:off x="6511475" y="2772400"/>
              <a:ext cx="1922726" cy="1816051"/>
            </a:xfrm>
            <a:prstGeom prst="rect">
              <a:avLst/>
            </a:prstGeom>
            <a:noFill/>
            <a:ln>
              <a:noFill/>
            </a:ln>
          </p:spPr>
        </p:pic>
        <p:sp>
          <p:nvSpPr>
            <p:cNvPr id="1003" name="Google Shape;1003;p46"/>
            <p:cNvSpPr/>
            <p:nvPr/>
          </p:nvSpPr>
          <p:spPr>
            <a:xfrm>
              <a:off x="7543825" y="3106775"/>
              <a:ext cx="680400" cy="14130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46"/>
          <p:cNvGrpSpPr/>
          <p:nvPr/>
        </p:nvGrpSpPr>
        <p:grpSpPr>
          <a:xfrm>
            <a:off x="4300319" y="1197247"/>
            <a:ext cx="2870012" cy="3371191"/>
            <a:chOff x="3806699" y="1611850"/>
            <a:chExt cx="2519101" cy="2959002"/>
          </a:xfrm>
        </p:grpSpPr>
        <p:pic>
          <p:nvPicPr>
            <p:cNvPr id="1005" name="Google Shape;1005;p46"/>
            <p:cNvPicPr preferRelativeResize="0"/>
            <p:nvPr/>
          </p:nvPicPr>
          <p:blipFill rotWithShape="1">
            <a:blip r:embed="rId6">
              <a:alphaModFix/>
            </a:blip>
            <a:srcRect b="12971" l="4309" r="4382" t="15990"/>
            <a:stretch/>
          </p:blipFill>
          <p:spPr>
            <a:xfrm>
              <a:off x="3806699" y="1611850"/>
              <a:ext cx="1922701" cy="2959002"/>
            </a:xfrm>
            <a:prstGeom prst="rect">
              <a:avLst/>
            </a:prstGeom>
            <a:noFill/>
            <a:ln>
              <a:noFill/>
            </a:ln>
          </p:spPr>
        </p:pic>
        <p:sp>
          <p:nvSpPr>
            <p:cNvPr id="1006" name="Google Shape;1006;p46"/>
            <p:cNvSpPr/>
            <p:nvPr/>
          </p:nvSpPr>
          <p:spPr>
            <a:xfrm>
              <a:off x="3829125" y="3205475"/>
              <a:ext cx="1922700" cy="3936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3831900" y="3758900"/>
              <a:ext cx="680400" cy="2685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8" name="Google Shape;1008;p46"/>
            <p:cNvCxnSpPr>
              <a:stCxn id="1007" idx="3"/>
            </p:cNvCxnSpPr>
            <p:nvPr/>
          </p:nvCxnSpPr>
          <p:spPr>
            <a:xfrm>
              <a:off x="4512300" y="3893150"/>
              <a:ext cx="1813500" cy="0"/>
            </a:xfrm>
            <a:prstGeom prst="straightConnector1">
              <a:avLst/>
            </a:prstGeom>
            <a:noFill/>
            <a:ln cap="flat" cmpd="sng" w="19050">
              <a:solidFill>
                <a:srgbClr val="9900FF"/>
              </a:solidFill>
              <a:prstDash val="solid"/>
              <a:round/>
              <a:headEnd len="med" w="med" type="none"/>
              <a:tailEnd len="med" w="med" type="triangle"/>
            </a:ln>
          </p:spPr>
        </p:cxnSp>
        <p:sp>
          <p:nvSpPr>
            <p:cNvPr id="1009" name="Google Shape;1009;p46"/>
            <p:cNvSpPr/>
            <p:nvPr/>
          </p:nvSpPr>
          <p:spPr>
            <a:xfrm>
              <a:off x="4323525" y="2088025"/>
              <a:ext cx="1200300" cy="3936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4672002" y="2772400"/>
              <a:ext cx="504900" cy="64200"/>
            </a:xfrm>
            <a:prstGeom prst="rect">
              <a:avLst/>
            </a:prstGeom>
            <a:solidFill>
              <a:srgbClr val="D0C1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4672000" y="1860425"/>
              <a:ext cx="390900" cy="104400"/>
            </a:xfrm>
            <a:prstGeom prst="rect">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6"/>
          <p:cNvGrpSpPr/>
          <p:nvPr/>
        </p:nvGrpSpPr>
        <p:grpSpPr>
          <a:xfrm>
            <a:off x="136976" y="1197277"/>
            <a:ext cx="1907539" cy="3391198"/>
            <a:chOff x="152400" y="1611876"/>
            <a:chExt cx="1674308" cy="2976563"/>
          </a:xfrm>
        </p:grpSpPr>
        <p:pic>
          <p:nvPicPr>
            <p:cNvPr id="1013" name="Google Shape;1013;p46"/>
            <p:cNvPicPr preferRelativeResize="0"/>
            <p:nvPr/>
          </p:nvPicPr>
          <p:blipFill>
            <a:blip r:embed="rId7">
              <a:alphaModFix/>
            </a:blip>
            <a:stretch>
              <a:fillRect/>
            </a:stretch>
          </p:blipFill>
          <p:spPr>
            <a:xfrm>
              <a:off x="152400" y="1611876"/>
              <a:ext cx="1674308" cy="2976563"/>
            </a:xfrm>
            <a:prstGeom prst="rect">
              <a:avLst/>
            </a:prstGeom>
            <a:noFill/>
            <a:ln>
              <a:noFill/>
            </a:ln>
          </p:spPr>
        </p:pic>
        <p:pic>
          <p:nvPicPr>
            <p:cNvPr id="1014" name="Google Shape;1014;p46"/>
            <p:cNvPicPr preferRelativeResize="0"/>
            <p:nvPr/>
          </p:nvPicPr>
          <p:blipFill>
            <a:blip r:embed="rId8">
              <a:alphaModFix/>
            </a:blip>
            <a:stretch>
              <a:fillRect/>
            </a:stretch>
          </p:blipFill>
          <p:spPr>
            <a:xfrm>
              <a:off x="651998" y="3420202"/>
              <a:ext cx="214963" cy="338701"/>
            </a:xfrm>
            <a:prstGeom prst="rect">
              <a:avLst/>
            </a:prstGeom>
            <a:noFill/>
            <a:ln>
              <a:noFill/>
            </a:ln>
          </p:spPr>
        </p:pic>
        <p:sp>
          <p:nvSpPr>
            <p:cNvPr id="1015" name="Google Shape;1015;p46"/>
            <p:cNvSpPr/>
            <p:nvPr/>
          </p:nvSpPr>
          <p:spPr>
            <a:xfrm>
              <a:off x="375525" y="1924625"/>
              <a:ext cx="1200300" cy="228000"/>
            </a:xfrm>
            <a:prstGeom prst="rect">
              <a:avLst/>
            </a:prstGeom>
            <a:solidFill>
              <a:srgbClr val="5854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207875" y="3735250"/>
              <a:ext cx="255000" cy="134100"/>
            </a:xfrm>
            <a:prstGeom prst="rect">
              <a:avLst/>
            </a:prstGeom>
            <a:solidFill>
              <a:srgbClr val="C7E7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22" name="Google Shape;1022;p47"/>
          <p:cNvPicPr preferRelativeResize="0"/>
          <p:nvPr/>
        </p:nvPicPr>
        <p:blipFill>
          <a:blip r:embed="rId3">
            <a:alphaModFix/>
          </a:blip>
          <a:stretch>
            <a:fillRect/>
          </a:stretch>
        </p:blipFill>
        <p:spPr>
          <a:xfrm>
            <a:off x="2486894" y="844000"/>
            <a:ext cx="2028704" cy="3872453"/>
          </a:xfrm>
          <a:prstGeom prst="rect">
            <a:avLst/>
          </a:prstGeom>
          <a:noFill/>
          <a:ln cap="flat" cmpd="sng" w="9525">
            <a:solidFill>
              <a:schemeClr val="dk2"/>
            </a:solidFill>
            <a:prstDash val="solid"/>
            <a:round/>
            <a:headEnd len="sm" w="sm" type="none"/>
            <a:tailEnd len="sm" w="sm" type="none"/>
          </a:ln>
        </p:spPr>
      </p:pic>
      <p:pic>
        <p:nvPicPr>
          <p:cNvPr id="1023" name="Google Shape;1023;p47"/>
          <p:cNvPicPr preferRelativeResize="0"/>
          <p:nvPr/>
        </p:nvPicPr>
        <p:blipFill>
          <a:blip r:embed="rId4">
            <a:alphaModFix/>
          </a:blip>
          <a:stretch>
            <a:fillRect/>
          </a:stretch>
        </p:blipFill>
        <p:spPr>
          <a:xfrm>
            <a:off x="270575" y="844000"/>
            <a:ext cx="2028704" cy="3872477"/>
          </a:xfrm>
          <a:prstGeom prst="rect">
            <a:avLst/>
          </a:prstGeom>
          <a:noFill/>
          <a:ln cap="flat" cmpd="sng" w="9525">
            <a:solidFill>
              <a:schemeClr val="dk2"/>
            </a:solidFill>
            <a:prstDash val="solid"/>
            <a:round/>
            <a:headEnd len="sm" w="sm" type="none"/>
            <a:tailEnd len="sm" w="sm" type="none"/>
          </a:ln>
        </p:spPr>
      </p:pic>
      <p:sp>
        <p:nvSpPr>
          <p:cNvPr id="1024" name="Google Shape;1024;p47"/>
          <p:cNvSpPr txBox="1"/>
          <p:nvPr/>
        </p:nvSpPr>
        <p:spPr>
          <a:xfrm>
            <a:off x="419275" y="172200"/>
            <a:ext cx="3483600" cy="25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ontserrat"/>
                <a:ea typeface="Montserrat"/>
                <a:cs typeface="Montserrat"/>
                <a:sym typeface="Montserrat"/>
              </a:rPr>
              <a:t>Images </a:t>
            </a:r>
            <a:r>
              <a:rPr b="1" lang="en" sz="1200">
                <a:solidFill>
                  <a:schemeClr val="dk1"/>
                </a:solidFill>
                <a:latin typeface="Montserrat"/>
                <a:ea typeface="Montserrat"/>
                <a:cs typeface="Montserrat"/>
                <a:sym typeface="Montserrat"/>
              </a:rPr>
              <a:t>can be attached at each Stage </a:t>
            </a:r>
            <a:endParaRPr b="1" sz="1200">
              <a:solidFill>
                <a:schemeClr val="dk1"/>
              </a:solidFill>
              <a:latin typeface="Montserrat"/>
              <a:ea typeface="Montserrat"/>
              <a:cs typeface="Montserrat"/>
              <a:sym typeface="Montserrat"/>
            </a:endParaRPr>
          </a:p>
        </p:txBody>
      </p:sp>
      <p:grpSp>
        <p:nvGrpSpPr>
          <p:cNvPr id="1025" name="Google Shape;1025;p47"/>
          <p:cNvGrpSpPr/>
          <p:nvPr/>
        </p:nvGrpSpPr>
        <p:grpSpPr>
          <a:xfrm>
            <a:off x="4703213" y="844000"/>
            <a:ext cx="2028704" cy="3872453"/>
            <a:chOff x="4627013" y="615400"/>
            <a:chExt cx="2028704" cy="3872453"/>
          </a:xfrm>
        </p:grpSpPr>
        <p:pic>
          <p:nvPicPr>
            <p:cNvPr id="1026" name="Google Shape;1026;p47"/>
            <p:cNvPicPr preferRelativeResize="0"/>
            <p:nvPr/>
          </p:nvPicPr>
          <p:blipFill>
            <a:blip r:embed="rId5">
              <a:alphaModFix/>
            </a:blip>
            <a:stretch>
              <a:fillRect/>
            </a:stretch>
          </p:blipFill>
          <p:spPr>
            <a:xfrm>
              <a:off x="4627013" y="615400"/>
              <a:ext cx="2028704" cy="3872453"/>
            </a:xfrm>
            <a:prstGeom prst="rect">
              <a:avLst/>
            </a:prstGeom>
            <a:noFill/>
            <a:ln cap="flat" cmpd="sng" w="9525">
              <a:solidFill>
                <a:schemeClr val="dk2"/>
              </a:solidFill>
              <a:prstDash val="solid"/>
              <a:round/>
              <a:headEnd len="sm" w="sm" type="none"/>
              <a:tailEnd len="sm" w="sm" type="none"/>
            </a:ln>
          </p:spPr>
        </p:pic>
        <p:sp>
          <p:nvSpPr>
            <p:cNvPr id="1027" name="Google Shape;1027;p47"/>
            <p:cNvSpPr/>
            <p:nvPr/>
          </p:nvSpPr>
          <p:spPr>
            <a:xfrm>
              <a:off x="5081875" y="1199025"/>
              <a:ext cx="224100" cy="1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6228800" y="1199025"/>
              <a:ext cx="224100" cy="1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5731250" y="1199025"/>
              <a:ext cx="224100" cy="1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47"/>
          <p:cNvGrpSpPr/>
          <p:nvPr/>
        </p:nvGrpSpPr>
        <p:grpSpPr>
          <a:xfrm>
            <a:off x="6919532" y="844000"/>
            <a:ext cx="2028694" cy="3872462"/>
            <a:chOff x="6843332" y="615400"/>
            <a:chExt cx="2028694" cy="3872462"/>
          </a:xfrm>
        </p:grpSpPr>
        <p:pic>
          <p:nvPicPr>
            <p:cNvPr id="1031" name="Google Shape;1031;p47"/>
            <p:cNvPicPr preferRelativeResize="0"/>
            <p:nvPr/>
          </p:nvPicPr>
          <p:blipFill>
            <a:blip r:embed="rId6">
              <a:alphaModFix/>
            </a:blip>
            <a:stretch>
              <a:fillRect/>
            </a:stretch>
          </p:blipFill>
          <p:spPr>
            <a:xfrm>
              <a:off x="6843332" y="615400"/>
              <a:ext cx="2028694" cy="3872462"/>
            </a:xfrm>
            <a:prstGeom prst="rect">
              <a:avLst/>
            </a:prstGeom>
            <a:noFill/>
            <a:ln cap="flat" cmpd="sng" w="9525">
              <a:solidFill>
                <a:schemeClr val="dk2"/>
              </a:solidFill>
              <a:prstDash val="solid"/>
              <a:round/>
              <a:headEnd len="sm" w="sm" type="none"/>
              <a:tailEnd len="sm" w="sm" type="none"/>
            </a:ln>
          </p:spPr>
        </p:pic>
        <p:sp>
          <p:nvSpPr>
            <p:cNvPr id="1032" name="Google Shape;1032;p47"/>
            <p:cNvSpPr/>
            <p:nvPr/>
          </p:nvSpPr>
          <p:spPr>
            <a:xfrm>
              <a:off x="7357225" y="1445600"/>
              <a:ext cx="318900" cy="1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8111950" y="1470800"/>
              <a:ext cx="224100" cy="14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8183125" y="3728750"/>
              <a:ext cx="289200" cy="5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40" name="Google Shape;1040;p48"/>
          <p:cNvSpPr txBox="1"/>
          <p:nvPr/>
        </p:nvSpPr>
        <p:spPr>
          <a:xfrm>
            <a:off x="2176125" y="570463"/>
            <a:ext cx="16932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ontserrat"/>
                <a:ea typeface="Montserrat"/>
                <a:cs typeface="Montserrat"/>
                <a:sym typeface="Montserrat"/>
              </a:rPr>
              <a:t>Surgery List</a:t>
            </a:r>
            <a:endParaRPr sz="900">
              <a:latin typeface="Montserrat"/>
              <a:ea typeface="Montserrat"/>
              <a:cs typeface="Montserrat"/>
              <a:sym typeface="Montserrat"/>
            </a:endParaRPr>
          </a:p>
        </p:txBody>
      </p:sp>
      <p:sp>
        <p:nvSpPr>
          <p:cNvPr id="1041" name="Google Shape;1041;p48"/>
          <p:cNvSpPr txBox="1"/>
          <p:nvPr/>
        </p:nvSpPr>
        <p:spPr>
          <a:xfrm>
            <a:off x="408000" y="172200"/>
            <a:ext cx="2307900" cy="2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ontserrat"/>
                <a:ea typeface="Montserrat"/>
                <a:cs typeface="Montserrat"/>
                <a:sym typeface="Montserrat"/>
              </a:rPr>
              <a:t>Post a patient to Surgery</a:t>
            </a:r>
            <a:endParaRPr b="1" sz="1200">
              <a:latin typeface="Montserrat"/>
              <a:ea typeface="Montserrat"/>
              <a:cs typeface="Montserrat"/>
              <a:sym typeface="Montserrat"/>
            </a:endParaRPr>
          </a:p>
        </p:txBody>
      </p:sp>
      <p:sp>
        <p:nvSpPr>
          <p:cNvPr id="1042" name="Google Shape;1042;p48"/>
          <p:cNvSpPr txBox="1"/>
          <p:nvPr/>
        </p:nvSpPr>
        <p:spPr>
          <a:xfrm>
            <a:off x="4427875" y="586775"/>
            <a:ext cx="21756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ontserrat"/>
                <a:ea typeface="Montserrat"/>
                <a:cs typeface="Montserrat"/>
                <a:sym typeface="Montserrat"/>
              </a:rPr>
              <a:t>Surgery List for Print on A4 Page</a:t>
            </a:r>
            <a:endParaRPr sz="900">
              <a:latin typeface="Montserrat"/>
              <a:ea typeface="Montserrat"/>
              <a:cs typeface="Montserrat"/>
              <a:sym typeface="Montserrat"/>
            </a:endParaRPr>
          </a:p>
        </p:txBody>
      </p:sp>
      <p:grpSp>
        <p:nvGrpSpPr>
          <p:cNvPr id="1043" name="Google Shape;1043;p48"/>
          <p:cNvGrpSpPr/>
          <p:nvPr/>
        </p:nvGrpSpPr>
        <p:grpSpPr>
          <a:xfrm>
            <a:off x="260381" y="2566110"/>
            <a:ext cx="1621343" cy="1977205"/>
            <a:chOff x="2473475" y="1897000"/>
            <a:chExt cx="2067775" cy="2521624"/>
          </a:xfrm>
        </p:grpSpPr>
        <p:grpSp>
          <p:nvGrpSpPr>
            <p:cNvPr id="1044" name="Google Shape;1044;p48"/>
            <p:cNvGrpSpPr/>
            <p:nvPr/>
          </p:nvGrpSpPr>
          <p:grpSpPr>
            <a:xfrm>
              <a:off x="2473475" y="1897000"/>
              <a:ext cx="2067775" cy="2521624"/>
              <a:chOff x="5173581" y="1949957"/>
              <a:chExt cx="1606288" cy="2005108"/>
            </a:xfrm>
          </p:grpSpPr>
          <p:pic>
            <p:nvPicPr>
              <p:cNvPr id="1045" name="Google Shape;1045;p48"/>
              <p:cNvPicPr preferRelativeResize="0"/>
              <p:nvPr/>
            </p:nvPicPr>
            <p:blipFill rotWithShape="1">
              <a:blip r:embed="rId3">
                <a:alphaModFix/>
              </a:blip>
              <a:srcRect b="13925" l="0" r="0" t="17203"/>
              <a:stretch/>
            </p:blipFill>
            <p:spPr>
              <a:xfrm>
                <a:off x="5173581" y="1949957"/>
                <a:ext cx="1606288" cy="2005108"/>
              </a:xfrm>
              <a:prstGeom prst="rect">
                <a:avLst/>
              </a:prstGeom>
              <a:noFill/>
              <a:ln>
                <a:noFill/>
              </a:ln>
            </p:spPr>
          </p:pic>
          <p:sp>
            <p:nvSpPr>
              <p:cNvPr id="1046" name="Google Shape;1046;p48"/>
              <p:cNvSpPr/>
              <p:nvPr/>
            </p:nvSpPr>
            <p:spPr>
              <a:xfrm>
                <a:off x="5421425" y="1994738"/>
                <a:ext cx="1124700" cy="191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48"/>
            <p:cNvSpPr/>
            <p:nvPr/>
          </p:nvSpPr>
          <p:spPr>
            <a:xfrm>
              <a:off x="4303175" y="2578475"/>
              <a:ext cx="208500" cy="335100"/>
            </a:xfrm>
            <a:prstGeom prst="rect">
              <a:avLst/>
            </a:prstGeom>
            <a:solidFill>
              <a:srgbClr val="5A57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48"/>
          <p:cNvGrpSpPr/>
          <p:nvPr/>
        </p:nvGrpSpPr>
        <p:grpSpPr>
          <a:xfrm>
            <a:off x="260300" y="981015"/>
            <a:ext cx="4066621" cy="3562179"/>
            <a:chOff x="260300" y="981015"/>
            <a:chExt cx="4066621" cy="3562179"/>
          </a:xfrm>
        </p:grpSpPr>
        <p:sp>
          <p:nvSpPr>
            <p:cNvPr id="1049" name="Google Shape;1049;p48"/>
            <p:cNvSpPr txBox="1"/>
            <p:nvPr/>
          </p:nvSpPr>
          <p:spPr>
            <a:xfrm>
              <a:off x="260300" y="2274825"/>
              <a:ext cx="23079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ontserrat"/>
                  <a:ea typeface="Montserrat"/>
                  <a:cs typeface="Montserrat"/>
                  <a:sym typeface="Montserrat"/>
                </a:rPr>
                <a:t>Select </a:t>
              </a:r>
              <a:r>
                <a:rPr b="1" lang="en" sz="900">
                  <a:latin typeface="Montserrat"/>
                  <a:ea typeface="Montserrat"/>
                  <a:cs typeface="Montserrat"/>
                  <a:sym typeface="Montserrat"/>
                </a:rPr>
                <a:t>Surgery date</a:t>
              </a:r>
              <a:r>
                <a:rPr lang="en" sz="900">
                  <a:latin typeface="Montserrat"/>
                  <a:ea typeface="Montserrat"/>
                  <a:cs typeface="Montserrat"/>
                  <a:sym typeface="Montserrat"/>
                </a:rPr>
                <a:t> </a:t>
              </a:r>
              <a:endParaRPr sz="900">
                <a:latin typeface="Montserrat"/>
                <a:ea typeface="Montserrat"/>
                <a:cs typeface="Montserrat"/>
                <a:sym typeface="Montserrat"/>
              </a:endParaRPr>
            </a:p>
          </p:txBody>
        </p:sp>
        <p:grpSp>
          <p:nvGrpSpPr>
            <p:cNvPr id="1050" name="Google Shape;1050;p48"/>
            <p:cNvGrpSpPr/>
            <p:nvPr/>
          </p:nvGrpSpPr>
          <p:grpSpPr>
            <a:xfrm>
              <a:off x="2176118" y="981015"/>
              <a:ext cx="2150803" cy="3562179"/>
              <a:chOff x="4603475" y="1265770"/>
              <a:chExt cx="2067881" cy="3424843"/>
            </a:xfrm>
          </p:grpSpPr>
          <p:grpSp>
            <p:nvGrpSpPr>
              <p:cNvPr id="1051" name="Google Shape;1051;p48"/>
              <p:cNvGrpSpPr/>
              <p:nvPr/>
            </p:nvGrpSpPr>
            <p:grpSpPr>
              <a:xfrm>
                <a:off x="4603475" y="1265770"/>
                <a:ext cx="2067881" cy="3424843"/>
                <a:chOff x="4590637" y="1265770"/>
                <a:chExt cx="2067881" cy="3424843"/>
              </a:xfrm>
            </p:grpSpPr>
            <p:pic>
              <p:nvPicPr>
                <p:cNvPr id="1052" name="Google Shape;1052;p48"/>
                <p:cNvPicPr preferRelativeResize="0"/>
                <p:nvPr/>
              </p:nvPicPr>
              <p:blipFill>
                <a:blip r:embed="rId4">
                  <a:alphaModFix/>
                </a:blip>
                <a:stretch>
                  <a:fillRect/>
                </a:stretch>
              </p:blipFill>
              <p:spPr>
                <a:xfrm>
                  <a:off x="4590637" y="1265770"/>
                  <a:ext cx="2067544" cy="3424843"/>
                </a:xfrm>
                <a:prstGeom prst="rect">
                  <a:avLst/>
                </a:prstGeom>
                <a:noFill/>
                <a:ln cap="flat" cmpd="sng" w="9525">
                  <a:solidFill>
                    <a:schemeClr val="dk2"/>
                  </a:solidFill>
                  <a:prstDash val="solid"/>
                  <a:round/>
                  <a:headEnd len="sm" w="sm" type="none"/>
                  <a:tailEnd len="sm" w="sm" type="none"/>
                </a:ln>
              </p:spPr>
            </p:pic>
            <p:sp>
              <p:nvSpPr>
                <p:cNvPr id="1053" name="Google Shape;1053;p48"/>
                <p:cNvSpPr/>
                <p:nvPr/>
              </p:nvSpPr>
              <p:spPr>
                <a:xfrm>
                  <a:off x="5564118" y="1524555"/>
                  <a:ext cx="1094400" cy="279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48"/>
              <p:cNvSpPr/>
              <p:nvPr/>
            </p:nvSpPr>
            <p:spPr>
              <a:xfrm>
                <a:off x="5065050" y="2059075"/>
                <a:ext cx="397800" cy="126000"/>
              </a:xfrm>
              <a:prstGeom prst="rect">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5141800" y="2732550"/>
                <a:ext cx="397800" cy="126000"/>
              </a:xfrm>
              <a:prstGeom prst="rect">
                <a:avLst/>
              </a:prstGeom>
              <a:solidFill>
                <a:srgbClr val="E3D7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5165325" y="3512475"/>
                <a:ext cx="443100" cy="126000"/>
              </a:xfrm>
              <a:prstGeom prst="rect">
                <a:avLst/>
              </a:prstGeom>
              <a:solidFill>
                <a:srgbClr val="CEC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48"/>
            <p:cNvSpPr/>
            <p:nvPr/>
          </p:nvSpPr>
          <p:spPr>
            <a:xfrm>
              <a:off x="2298775" y="2586825"/>
              <a:ext cx="171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2298775" y="3413050"/>
              <a:ext cx="171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2275650" y="1871525"/>
              <a:ext cx="171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48"/>
          <p:cNvGrpSpPr/>
          <p:nvPr/>
        </p:nvGrpSpPr>
        <p:grpSpPr>
          <a:xfrm>
            <a:off x="4460206" y="1058153"/>
            <a:ext cx="4484833" cy="2681798"/>
            <a:chOff x="6773978" y="2073774"/>
            <a:chExt cx="1973090" cy="1179850"/>
          </a:xfrm>
        </p:grpSpPr>
        <p:grpSp>
          <p:nvGrpSpPr>
            <p:cNvPr id="1061" name="Google Shape;1061;p48"/>
            <p:cNvGrpSpPr/>
            <p:nvPr/>
          </p:nvGrpSpPr>
          <p:grpSpPr>
            <a:xfrm>
              <a:off x="6773978" y="2073774"/>
              <a:ext cx="1973090" cy="1179850"/>
              <a:chOff x="6773978" y="2073774"/>
              <a:chExt cx="1973090" cy="1179850"/>
            </a:xfrm>
          </p:grpSpPr>
          <p:pic>
            <p:nvPicPr>
              <p:cNvPr id="1062" name="Google Shape;1062;p48"/>
              <p:cNvPicPr preferRelativeResize="0"/>
              <p:nvPr/>
            </p:nvPicPr>
            <p:blipFill rotWithShape="1">
              <a:blip r:embed="rId5">
                <a:alphaModFix/>
              </a:blip>
              <a:srcRect b="41959" l="1956" r="2605" t="23591"/>
              <a:stretch/>
            </p:blipFill>
            <p:spPr>
              <a:xfrm>
                <a:off x="6773978" y="2073774"/>
                <a:ext cx="1973090" cy="1179850"/>
              </a:xfrm>
              <a:prstGeom prst="rect">
                <a:avLst/>
              </a:prstGeom>
              <a:noFill/>
              <a:ln cap="flat" cmpd="sng" w="9525">
                <a:solidFill>
                  <a:schemeClr val="dk2"/>
                </a:solidFill>
                <a:prstDash val="solid"/>
                <a:round/>
                <a:headEnd len="sm" w="sm" type="none"/>
                <a:tailEnd len="sm" w="sm" type="none"/>
              </a:ln>
            </p:spPr>
          </p:pic>
          <p:sp>
            <p:nvSpPr>
              <p:cNvPr id="1063" name="Google Shape;1063;p48"/>
              <p:cNvSpPr/>
              <p:nvPr/>
            </p:nvSpPr>
            <p:spPr>
              <a:xfrm>
                <a:off x="6919625" y="2337000"/>
                <a:ext cx="561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6919625" y="2640675"/>
                <a:ext cx="84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6919625" y="2966775"/>
                <a:ext cx="84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7133675" y="2269475"/>
                <a:ext cx="1278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7073175" y="2312625"/>
                <a:ext cx="369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7170950" y="2348925"/>
                <a:ext cx="99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7133675" y="2654000"/>
                <a:ext cx="99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7215200" y="2571075"/>
                <a:ext cx="99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7170950" y="2986825"/>
                <a:ext cx="990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7206525" y="2915375"/>
                <a:ext cx="1557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6957175" y="2109800"/>
                <a:ext cx="91200" cy="36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48"/>
            <p:cNvSpPr/>
            <p:nvPr/>
          </p:nvSpPr>
          <p:spPr>
            <a:xfrm>
              <a:off x="8618175" y="2260950"/>
              <a:ext cx="84000" cy="54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8618175" y="2576525"/>
              <a:ext cx="84000" cy="54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8618175" y="2915400"/>
              <a:ext cx="84000" cy="543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48"/>
          <p:cNvGrpSpPr/>
          <p:nvPr/>
        </p:nvGrpSpPr>
        <p:grpSpPr>
          <a:xfrm>
            <a:off x="260302" y="586775"/>
            <a:ext cx="1655568" cy="1588530"/>
            <a:chOff x="342824" y="776005"/>
            <a:chExt cx="2068426" cy="1984671"/>
          </a:xfrm>
        </p:grpSpPr>
        <p:sp>
          <p:nvSpPr>
            <p:cNvPr id="1078" name="Google Shape;1078;p48"/>
            <p:cNvSpPr txBox="1"/>
            <p:nvPr/>
          </p:nvSpPr>
          <p:spPr>
            <a:xfrm>
              <a:off x="342824" y="776005"/>
              <a:ext cx="2025600" cy="5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Montserrat"/>
                  <a:ea typeface="Montserrat"/>
                  <a:cs typeface="Montserrat"/>
                  <a:sym typeface="Montserrat"/>
                </a:rPr>
                <a:t>Click on </a:t>
              </a:r>
              <a:r>
                <a:rPr b="1" lang="en" sz="900">
                  <a:latin typeface="Montserrat"/>
                  <a:ea typeface="Montserrat"/>
                  <a:cs typeface="Montserrat"/>
                  <a:sym typeface="Montserrat"/>
                </a:rPr>
                <a:t>SX POST</a:t>
              </a:r>
              <a:r>
                <a:rPr lang="en" sz="900">
                  <a:latin typeface="Montserrat"/>
                  <a:ea typeface="Montserrat"/>
                  <a:cs typeface="Montserrat"/>
                  <a:sym typeface="Montserrat"/>
                </a:rPr>
                <a:t> button</a:t>
              </a:r>
              <a:endParaRPr sz="900">
                <a:latin typeface="Montserrat"/>
                <a:ea typeface="Montserrat"/>
                <a:cs typeface="Montserrat"/>
                <a:sym typeface="Montserrat"/>
              </a:endParaRPr>
            </a:p>
          </p:txBody>
        </p:sp>
        <p:grpSp>
          <p:nvGrpSpPr>
            <p:cNvPr id="1079" name="Google Shape;1079;p48"/>
            <p:cNvGrpSpPr/>
            <p:nvPr/>
          </p:nvGrpSpPr>
          <p:grpSpPr>
            <a:xfrm>
              <a:off x="343425" y="1267225"/>
              <a:ext cx="2067824" cy="1493450"/>
              <a:chOff x="674816" y="1403758"/>
              <a:chExt cx="1606327" cy="1187540"/>
            </a:xfrm>
          </p:grpSpPr>
          <p:pic>
            <p:nvPicPr>
              <p:cNvPr id="1080" name="Google Shape;1080;p48"/>
              <p:cNvPicPr preferRelativeResize="0"/>
              <p:nvPr/>
            </p:nvPicPr>
            <p:blipFill rotWithShape="1">
              <a:blip r:embed="rId6">
                <a:alphaModFix/>
              </a:blip>
              <a:srcRect b="57072" l="0" r="0" t="0"/>
              <a:stretch/>
            </p:blipFill>
            <p:spPr>
              <a:xfrm>
                <a:off x="674816" y="1403758"/>
                <a:ext cx="1606327" cy="1187540"/>
              </a:xfrm>
              <a:prstGeom prst="rect">
                <a:avLst/>
              </a:prstGeom>
              <a:noFill/>
              <a:ln cap="flat" cmpd="sng" w="9525">
                <a:solidFill>
                  <a:srgbClr val="595959"/>
                </a:solidFill>
                <a:prstDash val="solid"/>
                <a:round/>
                <a:headEnd len="sm" w="sm" type="none"/>
                <a:tailEnd len="sm" w="sm" type="none"/>
              </a:ln>
            </p:spPr>
          </p:pic>
          <p:sp>
            <p:nvSpPr>
              <p:cNvPr id="1081" name="Google Shape;1081;p48"/>
              <p:cNvSpPr/>
              <p:nvPr/>
            </p:nvSpPr>
            <p:spPr>
              <a:xfrm>
                <a:off x="674825" y="2047450"/>
                <a:ext cx="384600" cy="195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2" name="Google Shape;1082;p48"/>
              <p:cNvPicPr preferRelativeResize="0"/>
              <p:nvPr/>
            </p:nvPicPr>
            <p:blipFill rotWithShape="1">
              <a:blip r:embed="rId7">
                <a:alphaModFix/>
              </a:blip>
              <a:srcRect b="0" l="60203" r="0" t="0"/>
              <a:stretch/>
            </p:blipFill>
            <p:spPr>
              <a:xfrm>
                <a:off x="863523" y="2144625"/>
                <a:ext cx="256255" cy="393600"/>
              </a:xfrm>
              <a:prstGeom prst="rect">
                <a:avLst/>
              </a:prstGeom>
              <a:noFill/>
              <a:ln>
                <a:noFill/>
              </a:ln>
            </p:spPr>
          </p:pic>
        </p:grpSp>
        <p:sp>
          <p:nvSpPr>
            <p:cNvPr id="1083" name="Google Shape;1083;p48"/>
            <p:cNvSpPr/>
            <p:nvPr/>
          </p:nvSpPr>
          <p:spPr>
            <a:xfrm>
              <a:off x="1837775" y="1675275"/>
              <a:ext cx="319500" cy="196200"/>
            </a:xfrm>
            <a:prstGeom prst="rect">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2207550" y="2505650"/>
              <a:ext cx="147900" cy="196200"/>
            </a:xfrm>
            <a:prstGeom prst="rect">
              <a:avLst/>
            </a:prstGeom>
            <a:solidFill>
              <a:srgbClr val="E0D6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5" name="Google Shape;1085;p48"/>
          <p:cNvPicPr preferRelativeResize="0"/>
          <p:nvPr/>
        </p:nvPicPr>
        <p:blipFill rotWithShape="1">
          <a:blip r:embed="rId4">
            <a:alphaModFix/>
          </a:blip>
          <a:srcRect b="59298" l="0" r="0" t="33172"/>
          <a:stretch/>
        </p:blipFill>
        <p:spPr>
          <a:xfrm>
            <a:off x="4688225" y="4275129"/>
            <a:ext cx="3600923" cy="449098"/>
          </a:xfrm>
          <a:prstGeom prst="rect">
            <a:avLst/>
          </a:prstGeom>
          <a:noFill/>
          <a:ln cap="flat" cmpd="sng" w="9525">
            <a:solidFill>
              <a:schemeClr val="dk2"/>
            </a:solidFill>
            <a:prstDash val="solid"/>
            <a:round/>
            <a:headEnd len="sm" w="sm" type="none"/>
            <a:tailEnd len="sm" w="sm" type="none"/>
          </a:ln>
        </p:spPr>
      </p:pic>
      <p:sp>
        <p:nvSpPr>
          <p:cNvPr id="1086" name="Google Shape;1086;p48"/>
          <p:cNvSpPr txBox="1"/>
          <p:nvPr/>
        </p:nvSpPr>
        <p:spPr>
          <a:xfrm>
            <a:off x="4654800" y="3958500"/>
            <a:ext cx="1948800" cy="255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Montserrat"/>
                <a:ea typeface="Montserrat"/>
                <a:cs typeface="Montserrat"/>
                <a:sym typeface="Montserrat"/>
              </a:rPr>
              <a:t>Surgery List Options</a:t>
            </a:r>
            <a:endParaRPr b="1" sz="12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92" name="Google Shape;1092;p49"/>
          <p:cNvPicPr preferRelativeResize="0"/>
          <p:nvPr/>
        </p:nvPicPr>
        <p:blipFill>
          <a:blip r:embed="rId3">
            <a:alphaModFix/>
          </a:blip>
          <a:stretch>
            <a:fillRect/>
          </a:stretch>
        </p:blipFill>
        <p:spPr>
          <a:xfrm>
            <a:off x="368575" y="732062"/>
            <a:ext cx="2384543" cy="4239235"/>
          </a:xfrm>
          <a:prstGeom prst="rect">
            <a:avLst/>
          </a:prstGeom>
          <a:noFill/>
          <a:ln cap="flat" cmpd="sng" w="9525">
            <a:solidFill>
              <a:schemeClr val="dk2"/>
            </a:solidFill>
            <a:prstDash val="solid"/>
            <a:round/>
            <a:headEnd len="sm" w="sm" type="none"/>
            <a:tailEnd len="sm" w="sm" type="none"/>
          </a:ln>
        </p:spPr>
      </p:pic>
      <p:sp>
        <p:nvSpPr>
          <p:cNvPr id="1093" name="Google Shape;1093;p49"/>
          <p:cNvSpPr/>
          <p:nvPr/>
        </p:nvSpPr>
        <p:spPr>
          <a:xfrm>
            <a:off x="2008081" y="694747"/>
            <a:ext cx="498900" cy="48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49"/>
          <p:cNvPicPr preferRelativeResize="0"/>
          <p:nvPr/>
        </p:nvPicPr>
        <p:blipFill rotWithShape="1">
          <a:blip r:embed="rId4">
            <a:alphaModFix/>
          </a:blip>
          <a:srcRect b="19232" l="9901" r="9667" t="21536"/>
          <a:stretch/>
        </p:blipFill>
        <p:spPr>
          <a:xfrm>
            <a:off x="6280412" y="694751"/>
            <a:ext cx="2550425" cy="3339149"/>
          </a:xfrm>
          <a:prstGeom prst="rect">
            <a:avLst/>
          </a:prstGeom>
          <a:noFill/>
          <a:ln>
            <a:noFill/>
          </a:ln>
        </p:spPr>
      </p:pic>
      <p:sp>
        <p:nvSpPr>
          <p:cNvPr id="1095" name="Google Shape;1095;p49"/>
          <p:cNvSpPr txBox="1"/>
          <p:nvPr/>
        </p:nvSpPr>
        <p:spPr>
          <a:xfrm>
            <a:off x="419275" y="172200"/>
            <a:ext cx="1286100" cy="2559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OPD Billing</a:t>
            </a:r>
            <a:endParaRPr b="1" sz="1200">
              <a:solidFill>
                <a:srgbClr val="000000"/>
              </a:solidFill>
              <a:latin typeface="Montserrat"/>
              <a:ea typeface="Montserrat"/>
              <a:cs typeface="Montserrat"/>
              <a:sym typeface="Montserrat"/>
            </a:endParaRPr>
          </a:p>
        </p:txBody>
      </p:sp>
      <p:sp>
        <p:nvSpPr>
          <p:cNvPr id="1096" name="Google Shape;1096;p49"/>
          <p:cNvSpPr txBox="1"/>
          <p:nvPr/>
        </p:nvSpPr>
        <p:spPr>
          <a:xfrm>
            <a:off x="420513" y="486175"/>
            <a:ext cx="1485900" cy="143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Bill</a:t>
            </a:r>
            <a:r>
              <a:rPr lang="en" sz="900">
                <a:latin typeface="Montserrat"/>
                <a:ea typeface="Montserrat"/>
                <a:cs typeface="Montserrat"/>
                <a:sym typeface="Montserrat"/>
              </a:rPr>
              <a:t> Landing Page</a:t>
            </a:r>
            <a:endParaRPr sz="900">
              <a:solidFill>
                <a:srgbClr val="000000"/>
              </a:solidFill>
              <a:latin typeface="Montserrat"/>
              <a:ea typeface="Montserrat"/>
              <a:cs typeface="Montserrat"/>
              <a:sym typeface="Montserrat"/>
            </a:endParaRPr>
          </a:p>
        </p:txBody>
      </p:sp>
      <p:sp>
        <p:nvSpPr>
          <p:cNvPr id="1097" name="Google Shape;1097;p49"/>
          <p:cNvSpPr txBox="1"/>
          <p:nvPr/>
        </p:nvSpPr>
        <p:spPr>
          <a:xfrm>
            <a:off x="3162063" y="306475"/>
            <a:ext cx="14859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New Bill Page </a:t>
            </a:r>
            <a:endParaRPr sz="900">
              <a:solidFill>
                <a:srgbClr val="000000"/>
              </a:solidFill>
              <a:latin typeface="Montserrat"/>
              <a:ea typeface="Montserrat"/>
              <a:cs typeface="Montserrat"/>
              <a:sym typeface="Montserrat"/>
            </a:endParaRPr>
          </a:p>
        </p:txBody>
      </p:sp>
      <p:sp>
        <p:nvSpPr>
          <p:cNvPr id="1098" name="Google Shape;1098;p49"/>
          <p:cNvSpPr txBox="1"/>
          <p:nvPr/>
        </p:nvSpPr>
        <p:spPr>
          <a:xfrm>
            <a:off x="6311450" y="306475"/>
            <a:ext cx="14859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Charges List for Billing</a:t>
            </a:r>
            <a:endParaRPr sz="900">
              <a:solidFill>
                <a:srgbClr val="000000"/>
              </a:solidFill>
              <a:latin typeface="Montserrat"/>
              <a:ea typeface="Montserrat"/>
              <a:cs typeface="Montserrat"/>
              <a:sym typeface="Montserrat"/>
            </a:endParaRPr>
          </a:p>
        </p:txBody>
      </p:sp>
      <p:grpSp>
        <p:nvGrpSpPr>
          <p:cNvPr id="1099" name="Google Shape;1099;p49"/>
          <p:cNvGrpSpPr/>
          <p:nvPr/>
        </p:nvGrpSpPr>
        <p:grpSpPr>
          <a:xfrm>
            <a:off x="2990970" y="732097"/>
            <a:ext cx="2916907" cy="4239283"/>
            <a:chOff x="2089917" y="2904178"/>
            <a:chExt cx="1533600" cy="2228855"/>
          </a:xfrm>
        </p:grpSpPr>
        <p:pic>
          <p:nvPicPr>
            <p:cNvPr id="1100" name="Google Shape;1100;p49"/>
            <p:cNvPicPr preferRelativeResize="0"/>
            <p:nvPr/>
          </p:nvPicPr>
          <p:blipFill rotWithShape="1">
            <a:blip r:embed="rId5">
              <a:alphaModFix/>
            </a:blip>
            <a:srcRect b="6627" l="0" r="0" t="36579"/>
            <a:stretch/>
          </p:blipFill>
          <p:spPr>
            <a:xfrm>
              <a:off x="2143103" y="3345195"/>
              <a:ext cx="1404463" cy="1787838"/>
            </a:xfrm>
            <a:prstGeom prst="rect">
              <a:avLst/>
            </a:prstGeom>
            <a:noFill/>
            <a:ln>
              <a:noFill/>
            </a:ln>
          </p:spPr>
        </p:pic>
        <p:sp>
          <p:nvSpPr>
            <p:cNvPr id="1101" name="Google Shape;1101;p49"/>
            <p:cNvSpPr/>
            <p:nvPr/>
          </p:nvSpPr>
          <p:spPr>
            <a:xfrm>
              <a:off x="2089917" y="3387140"/>
              <a:ext cx="1533600" cy="1691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2" name="Google Shape;1102;p49"/>
            <p:cNvPicPr preferRelativeResize="0"/>
            <p:nvPr/>
          </p:nvPicPr>
          <p:blipFill rotWithShape="1">
            <a:blip r:embed="rId6">
              <a:alphaModFix/>
            </a:blip>
            <a:srcRect b="0" l="60203" r="0" t="0"/>
            <a:stretch/>
          </p:blipFill>
          <p:spPr>
            <a:xfrm>
              <a:off x="3355464" y="4098554"/>
              <a:ext cx="125861" cy="193302"/>
            </a:xfrm>
            <a:prstGeom prst="rect">
              <a:avLst/>
            </a:prstGeom>
            <a:noFill/>
            <a:ln>
              <a:noFill/>
            </a:ln>
          </p:spPr>
        </p:pic>
        <p:pic>
          <p:nvPicPr>
            <p:cNvPr id="1103" name="Google Shape;1103;p49"/>
            <p:cNvPicPr preferRelativeResize="0"/>
            <p:nvPr/>
          </p:nvPicPr>
          <p:blipFill rotWithShape="1">
            <a:blip r:embed="rId7">
              <a:alphaModFix/>
            </a:blip>
            <a:srcRect b="41231" l="0" r="0" t="42421"/>
            <a:stretch/>
          </p:blipFill>
          <p:spPr>
            <a:xfrm>
              <a:off x="2140363" y="2904178"/>
              <a:ext cx="1409944" cy="441012"/>
            </a:xfrm>
            <a:prstGeom prst="rect">
              <a:avLst/>
            </a:prstGeom>
            <a:noFill/>
            <a:ln>
              <a:noFill/>
            </a:ln>
          </p:spPr>
        </p:pic>
      </p:grpSp>
      <p:sp>
        <p:nvSpPr>
          <p:cNvPr id="1104" name="Google Shape;1104;p49"/>
          <p:cNvSpPr/>
          <p:nvPr/>
        </p:nvSpPr>
        <p:spPr>
          <a:xfrm>
            <a:off x="4387225" y="1084550"/>
            <a:ext cx="1132200" cy="39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50"/>
          <p:cNvSpPr/>
          <p:nvPr/>
        </p:nvSpPr>
        <p:spPr>
          <a:xfrm>
            <a:off x="336865" y="1138375"/>
            <a:ext cx="2608500" cy="3041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1" name="Google Shape;1111;p50"/>
          <p:cNvPicPr preferRelativeResize="0"/>
          <p:nvPr/>
        </p:nvPicPr>
        <p:blipFill rotWithShape="1">
          <a:blip r:embed="rId3">
            <a:alphaModFix/>
          </a:blip>
          <a:srcRect b="0" l="0" r="0" t="33395"/>
          <a:stretch/>
        </p:blipFill>
        <p:spPr>
          <a:xfrm>
            <a:off x="406265" y="1228377"/>
            <a:ext cx="2428129" cy="2875147"/>
          </a:xfrm>
          <a:prstGeom prst="rect">
            <a:avLst/>
          </a:prstGeom>
          <a:noFill/>
          <a:ln>
            <a:noFill/>
          </a:ln>
        </p:spPr>
      </p:pic>
      <p:sp>
        <p:nvSpPr>
          <p:cNvPr id="1112" name="Google Shape;1112;p50"/>
          <p:cNvSpPr txBox="1"/>
          <p:nvPr/>
        </p:nvSpPr>
        <p:spPr>
          <a:xfrm>
            <a:off x="419275" y="172200"/>
            <a:ext cx="1286100" cy="2559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OPD Billing</a:t>
            </a:r>
            <a:endParaRPr b="1" sz="1200">
              <a:solidFill>
                <a:srgbClr val="000000"/>
              </a:solidFill>
              <a:latin typeface="Montserrat"/>
              <a:ea typeface="Montserrat"/>
              <a:cs typeface="Montserrat"/>
              <a:sym typeface="Montserrat"/>
            </a:endParaRPr>
          </a:p>
        </p:txBody>
      </p:sp>
      <p:sp>
        <p:nvSpPr>
          <p:cNvPr id="1113" name="Google Shape;1113;p50"/>
          <p:cNvSpPr txBox="1"/>
          <p:nvPr/>
        </p:nvSpPr>
        <p:spPr>
          <a:xfrm>
            <a:off x="319675" y="629575"/>
            <a:ext cx="26259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Generated Bill &amp; Receipt</a:t>
            </a:r>
            <a:endParaRPr sz="900">
              <a:solidFill>
                <a:srgbClr val="000000"/>
              </a:solidFill>
              <a:latin typeface="Montserrat"/>
              <a:ea typeface="Montserrat"/>
              <a:cs typeface="Montserrat"/>
              <a:sym typeface="Montserrat"/>
            </a:endParaRPr>
          </a:p>
        </p:txBody>
      </p:sp>
      <p:sp>
        <p:nvSpPr>
          <p:cNvPr id="1114" name="Google Shape;1114;p50"/>
          <p:cNvSpPr txBox="1"/>
          <p:nvPr/>
        </p:nvSpPr>
        <p:spPr>
          <a:xfrm>
            <a:off x="3316150" y="629575"/>
            <a:ext cx="14859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Bill - Print Preview</a:t>
            </a:r>
            <a:endParaRPr sz="900">
              <a:solidFill>
                <a:srgbClr val="000000"/>
              </a:solidFill>
              <a:latin typeface="Montserrat"/>
              <a:ea typeface="Montserrat"/>
              <a:cs typeface="Montserrat"/>
              <a:sym typeface="Montserrat"/>
            </a:endParaRPr>
          </a:p>
        </p:txBody>
      </p:sp>
      <p:grpSp>
        <p:nvGrpSpPr>
          <p:cNvPr id="1115" name="Google Shape;1115;p50"/>
          <p:cNvGrpSpPr/>
          <p:nvPr/>
        </p:nvGrpSpPr>
        <p:grpSpPr>
          <a:xfrm>
            <a:off x="6285297" y="1033006"/>
            <a:ext cx="2668973" cy="3194709"/>
            <a:chOff x="7489500" y="3077250"/>
            <a:chExt cx="1155700" cy="1383350"/>
          </a:xfrm>
        </p:grpSpPr>
        <p:pic>
          <p:nvPicPr>
            <p:cNvPr id="1116" name="Google Shape;1116;p50"/>
            <p:cNvPicPr preferRelativeResize="0"/>
            <p:nvPr/>
          </p:nvPicPr>
          <p:blipFill rotWithShape="1">
            <a:blip r:embed="rId4">
              <a:alphaModFix/>
            </a:blip>
            <a:srcRect b="31261" l="13254" r="11393" t="18005"/>
            <a:stretch/>
          </p:blipFill>
          <p:spPr>
            <a:xfrm>
              <a:off x="7489500" y="3077250"/>
              <a:ext cx="1155700" cy="1383350"/>
            </a:xfrm>
            <a:prstGeom prst="rect">
              <a:avLst/>
            </a:prstGeom>
            <a:noFill/>
            <a:ln cap="flat" cmpd="sng" w="9525">
              <a:solidFill>
                <a:srgbClr val="B7B7B7"/>
              </a:solidFill>
              <a:prstDash val="solid"/>
              <a:round/>
              <a:headEnd len="sm" w="sm" type="none"/>
              <a:tailEnd len="sm" w="sm" type="none"/>
            </a:ln>
          </p:spPr>
        </p:pic>
        <p:sp>
          <p:nvSpPr>
            <p:cNvPr id="1117" name="Google Shape;1117;p50"/>
            <p:cNvSpPr/>
            <p:nvPr/>
          </p:nvSpPr>
          <p:spPr>
            <a:xfrm>
              <a:off x="7848725" y="3163950"/>
              <a:ext cx="196200" cy="3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8541800" y="3077250"/>
              <a:ext cx="87300" cy="10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50"/>
          <p:cNvSpPr txBox="1"/>
          <p:nvPr/>
        </p:nvSpPr>
        <p:spPr>
          <a:xfrm>
            <a:off x="6285300" y="629575"/>
            <a:ext cx="21183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Bill cum Receipt - Print Preview</a:t>
            </a:r>
            <a:endParaRPr sz="900">
              <a:solidFill>
                <a:srgbClr val="000000"/>
              </a:solidFill>
              <a:latin typeface="Montserrat"/>
              <a:ea typeface="Montserrat"/>
              <a:cs typeface="Montserrat"/>
              <a:sym typeface="Montserrat"/>
            </a:endParaRPr>
          </a:p>
        </p:txBody>
      </p:sp>
      <p:grpSp>
        <p:nvGrpSpPr>
          <p:cNvPr id="1120" name="Google Shape;1120;p50"/>
          <p:cNvGrpSpPr/>
          <p:nvPr/>
        </p:nvGrpSpPr>
        <p:grpSpPr>
          <a:xfrm>
            <a:off x="3316156" y="1104173"/>
            <a:ext cx="2668973" cy="3194709"/>
            <a:chOff x="6130550" y="1087050"/>
            <a:chExt cx="1155700" cy="1383350"/>
          </a:xfrm>
        </p:grpSpPr>
        <p:pic>
          <p:nvPicPr>
            <p:cNvPr id="1121" name="Google Shape;1121;p50"/>
            <p:cNvPicPr preferRelativeResize="0"/>
            <p:nvPr/>
          </p:nvPicPr>
          <p:blipFill rotWithShape="1">
            <a:blip r:embed="rId5">
              <a:alphaModFix/>
            </a:blip>
            <a:srcRect b="30596" l="13271" r="11364" t="18662"/>
            <a:stretch/>
          </p:blipFill>
          <p:spPr>
            <a:xfrm>
              <a:off x="6130550" y="1087050"/>
              <a:ext cx="1155700" cy="1383350"/>
            </a:xfrm>
            <a:prstGeom prst="rect">
              <a:avLst/>
            </a:prstGeom>
            <a:noFill/>
            <a:ln cap="flat" cmpd="sng" w="9525">
              <a:solidFill>
                <a:srgbClr val="B7B7B7"/>
              </a:solidFill>
              <a:prstDash val="solid"/>
              <a:round/>
              <a:headEnd len="sm" w="sm" type="none"/>
              <a:tailEnd len="sm" w="sm" type="none"/>
            </a:ln>
          </p:spPr>
        </p:pic>
        <p:sp>
          <p:nvSpPr>
            <p:cNvPr id="1122" name="Google Shape;1122;p50"/>
            <p:cNvSpPr/>
            <p:nvPr/>
          </p:nvSpPr>
          <p:spPr>
            <a:xfrm>
              <a:off x="6440575" y="1154200"/>
              <a:ext cx="196200" cy="28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7164475" y="1088075"/>
              <a:ext cx="99600" cy="10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4" name="Google Shape;1124;p50"/>
          <p:cNvCxnSpPr/>
          <p:nvPr/>
        </p:nvCxnSpPr>
        <p:spPr>
          <a:xfrm>
            <a:off x="2629575" y="3709175"/>
            <a:ext cx="3663000" cy="0"/>
          </a:xfrm>
          <a:prstGeom prst="straightConnector1">
            <a:avLst/>
          </a:prstGeom>
          <a:noFill/>
          <a:ln cap="flat" cmpd="sng" w="28575">
            <a:solidFill>
              <a:srgbClr val="FF0000"/>
            </a:solidFill>
            <a:prstDash val="solid"/>
            <a:round/>
            <a:headEnd len="med" w="med" type="none"/>
            <a:tailEnd len="med" w="med" type="triangle"/>
          </a:ln>
        </p:spPr>
      </p:cxnSp>
      <p:cxnSp>
        <p:nvCxnSpPr>
          <p:cNvPr id="1125" name="Google Shape;1125;p50"/>
          <p:cNvCxnSpPr/>
          <p:nvPr/>
        </p:nvCxnSpPr>
        <p:spPr>
          <a:xfrm>
            <a:off x="2629575" y="2026250"/>
            <a:ext cx="693900" cy="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grpSp>
        <p:nvGrpSpPr>
          <p:cNvPr id="1130" name="Google Shape;1130;p51"/>
          <p:cNvGrpSpPr/>
          <p:nvPr/>
        </p:nvGrpSpPr>
        <p:grpSpPr>
          <a:xfrm>
            <a:off x="150467" y="803424"/>
            <a:ext cx="2671714" cy="3991247"/>
            <a:chOff x="481000" y="1468625"/>
            <a:chExt cx="2203475" cy="3291750"/>
          </a:xfrm>
        </p:grpSpPr>
        <p:sp>
          <p:nvSpPr>
            <p:cNvPr id="1131" name="Google Shape;1131;p51"/>
            <p:cNvSpPr/>
            <p:nvPr/>
          </p:nvSpPr>
          <p:spPr>
            <a:xfrm>
              <a:off x="1475325" y="1468625"/>
              <a:ext cx="1160100" cy="36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1"/>
            <p:cNvSpPr/>
            <p:nvPr/>
          </p:nvSpPr>
          <p:spPr>
            <a:xfrm>
              <a:off x="481000" y="2311725"/>
              <a:ext cx="1160100" cy="231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3" name="Google Shape;1133;p51"/>
            <p:cNvPicPr preferRelativeResize="0"/>
            <p:nvPr/>
          </p:nvPicPr>
          <p:blipFill rotWithShape="1">
            <a:blip r:embed="rId3">
              <a:alphaModFix/>
            </a:blip>
            <a:srcRect b="0" l="0" r="0" t="15966"/>
            <a:stretch/>
          </p:blipFill>
          <p:spPr>
            <a:xfrm>
              <a:off x="481000" y="1468625"/>
              <a:ext cx="2203475" cy="3291750"/>
            </a:xfrm>
            <a:prstGeom prst="rect">
              <a:avLst/>
            </a:prstGeom>
            <a:noFill/>
            <a:ln cap="flat" cmpd="sng" w="9525">
              <a:solidFill>
                <a:schemeClr val="dk2"/>
              </a:solidFill>
              <a:prstDash val="solid"/>
              <a:round/>
              <a:headEnd len="sm" w="sm" type="none"/>
              <a:tailEnd len="sm" w="sm" type="none"/>
            </a:ln>
          </p:spPr>
        </p:pic>
      </p:grpSp>
      <p:sp>
        <p:nvSpPr>
          <p:cNvPr id="1134" name="Google Shape;1134;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5" name="Google Shape;1135;p51"/>
          <p:cNvSpPr txBox="1"/>
          <p:nvPr/>
        </p:nvSpPr>
        <p:spPr>
          <a:xfrm>
            <a:off x="419275" y="160950"/>
            <a:ext cx="12573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OT </a:t>
            </a:r>
            <a:r>
              <a:rPr b="1" lang="en" sz="1200">
                <a:latin typeface="Montserrat"/>
                <a:ea typeface="Montserrat"/>
                <a:cs typeface="Montserrat"/>
                <a:sym typeface="Montserrat"/>
              </a:rPr>
              <a:t>Billing</a:t>
            </a:r>
            <a:endParaRPr b="1" sz="1200">
              <a:solidFill>
                <a:srgbClr val="000000"/>
              </a:solidFill>
              <a:latin typeface="Montserrat"/>
              <a:ea typeface="Montserrat"/>
              <a:cs typeface="Montserrat"/>
              <a:sym typeface="Montserrat"/>
            </a:endParaRPr>
          </a:p>
        </p:txBody>
      </p:sp>
      <p:grpSp>
        <p:nvGrpSpPr>
          <p:cNvPr id="1136" name="Google Shape;1136;p51"/>
          <p:cNvGrpSpPr/>
          <p:nvPr/>
        </p:nvGrpSpPr>
        <p:grpSpPr>
          <a:xfrm>
            <a:off x="2953167" y="803426"/>
            <a:ext cx="2785234" cy="4023773"/>
            <a:chOff x="2799425" y="1441800"/>
            <a:chExt cx="2297100" cy="3318576"/>
          </a:xfrm>
        </p:grpSpPr>
        <p:pic>
          <p:nvPicPr>
            <p:cNvPr id="1137" name="Google Shape;1137;p51"/>
            <p:cNvPicPr preferRelativeResize="0"/>
            <p:nvPr/>
          </p:nvPicPr>
          <p:blipFill rotWithShape="1">
            <a:blip r:embed="rId4">
              <a:alphaModFix/>
            </a:blip>
            <a:srcRect b="0" l="0" r="0" t="15282"/>
            <a:stretch/>
          </p:blipFill>
          <p:spPr>
            <a:xfrm>
              <a:off x="2836875" y="1441800"/>
              <a:ext cx="2203475" cy="3318576"/>
            </a:xfrm>
            <a:prstGeom prst="rect">
              <a:avLst/>
            </a:prstGeom>
            <a:noFill/>
            <a:ln cap="flat" cmpd="sng" w="9525">
              <a:solidFill>
                <a:schemeClr val="dk2"/>
              </a:solidFill>
              <a:prstDash val="solid"/>
              <a:round/>
              <a:headEnd len="sm" w="sm" type="none"/>
              <a:tailEnd len="sm" w="sm" type="none"/>
            </a:ln>
          </p:spPr>
        </p:pic>
        <p:sp>
          <p:nvSpPr>
            <p:cNvPr id="1138" name="Google Shape;1138;p51"/>
            <p:cNvSpPr/>
            <p:nvPr/>
          </p:nvSpPr>
          <p:spPr>
            <a:xfrm>
              <a:off x="2799425" y="1468625"/>
              <a:ext cx="2297100" cy="32055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51"/>
          <p:cNvGrpSpPr/>
          <p:nvPr/>
        </p:nvGrpSpPr>
        <p:grpSpPr>
          <a:xfrm>
            <a:off x="5812535" y="803424"/>
            <a:ext cx="2785234" cy="3991247"/>
            <a:chOff x="5503844" y="1468621"/>
            <a:chExt cx="2297100" cy="3291750"/>
          </a:xfrm>
        </p:grpSpPr>
        <p:pic>
          <p:nvPicPr>
            <p:cNvPr id="1140" name="Google Shape;1140;p51"/>
            <p:cNvPicPr preferRelativeResize="0"/>
            <p:nvPr/>
          </p:nvPicPr>
          <p:blipFill rotWithShape="1">
            <a:blip r:embed="rId5">
              <a:alphaModFix/>
            </a:blip>
            <a:srcRect b="0" l="0" r="0" t="15973"/>
            <a:stretch/>
          </p:blipFill>
          <p:spPr>
            <a:xfrm>
              <a:off x="5550725" y="1468621"/>
              <a:ext cx="2203475" cy="3291750"/>
            </a:xfrm>
            <a:prstGeom prst="rect">
              <a:avLst/>
            </a:prstGeom>
            <a:noFill/>
            <a:ln cap="flat" cmpd="sng" w="9525">
              <a:solidFill>
                <a:schemeClr val="dk2"/>
              </a:solidFill>
              <a:prstDash val="solid"/>
              <a:round/>
              <a:headEnd len="sm" w="sm" type="none"/>
              <a:tailEnd len="sm" w="sm" type="none"/>
            </a:ln>
          </p:spPr>
        </p:pic>
        <p:sp>
          <p:nvSpPr>
            <p:cNvPr id="1141" name="Google Shape;1141;p51"/>
            <p:cNvSpPr/>
            <p:nvPr/>
          </p:nvSpPr>
          <p:spPr>
            <a:xfrm>
              <a:off x="5503844" y="2023377"/>
              <a:ext cx="2297100" cy="11217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51"/>
          <p:cNvSpPr txBox="1"/>
          <p:nvPr/>
        </p:nvSpPr>
        <p:spPr>
          <a:xfrm>
            <a:off x="150492" y="420150"/>
            <a:ext cx="2254500" cy="3240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Predefined Packages</a:t>
            </a:r>
            <a:endParaRPr sz="900">
              <a:solidFill>
                <a:srgbClr val="000000"/>
              </a:solidFill>
              <a:latin typeface="Montserrat"/>
              <a:ea typeface="Montserrat"/>
              <a:cs typeface="Montserrat"/>
              <a:sym typeface="Montserrat"/>
            </a:endParaRPr>
          </a:p>
        </p:txBody>
      </p:sp>
      <p:sp>
        <p:nvSpPr>
          <p:cNvPr id="1143" name="Google Shape;1143;p51"/>
          <p:cNvSpPr txBox="1"/>
          <p:nvPr/>
        </p:nvSpPr>
        <p:spPr>
          <a:xfrm>
            <a:off x="2990353" y="420150"/>
            <a:ext cx="2254500" cy="3240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Package Breakup</a:t>
            </a:r>
            <a:endParaRPr sz="900">
              <a:solidFill>
                <a:srgbClr val="000000"/>
              </a:solidFill>
              <a:latin typeface="Montserrat"/>
              <a:ea typeface="Montserrat"/>
              <a:cs typeface="Montserrat"/>
              <a:sym typeface="Montserrat"/>
            </a:endParaRPr>
          </a:p>
        </p:txBody>
      </p:sp>
      <p:sp>
        <p:nvSpPr>
          <p:cNvPr id="1144" name="Google Shape;1144;p51"/>
          <p:cNvSpPr txBox="1"/>
          <p:nvPr/>
        </p:nvSpPr>
        <p:spPr>
          <a:xfrm>
            <a:off x="5917635" y="420150"/>
            <a:ext cx="2254500" cy="3240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lang="en" sz="900">
                <a:latin typeface="Montserrat"/>
                <a:ea typeface="Montserrat"/>
                <a:cs typeface="Montserrat"/>
                <a:sym typeface="Montserrat"/>
              </a:rPr>
              <a:t>Insurance/ TPA Details</a:t>
            </a:r>
            <a:endParaRPr sz="900">
              <a:solidFill>
                <a:srgbClr val="000000"/>
              </a:solidFill>
              <a:latin typeface="Montserrat"/>
              <a:ea typeface="Montserrat"/>
              <a:cs typeface="Montserrat"/>
              <a:sym typeface="Montserrat"/>
            </a:endParaRPr>
          </a:p>
        </p:txBody>
      </p:sp>
      <p:sp>
        <p:nvSpPr>
          <p:cNvPr id="1145" name="Google Shape;1145;p51"/>
          <p:cNvSpPr/>
          <p:nvPr/>
        </p:nvSpPr>
        <p:spPr>
          <a:xfrm>
            <a:off x="1382393" y="922412"/>
            <a:ext cx="1337700" cy="3489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198643" y="1830110"/>
            <a:ext cx="1337700" cy="27435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7" name="Google Shape;1147;p51"/>
          <p:cNvCxnSpPr/>
          <p:nvPr/>
        </p:nvCxnSpPr>
        <p:spPr>
          <a:xfrm>
            <a:off x="1448030" y="1046020"/>
            <a:ext cx="341700" cy="0"/>
          </a:xfrm>
          <a:prstGeom prst="straightConnector1">
            <a:avLst/>
          </a:prstGeom>
          <a:noFill/>
          <a:ln cap="flat" cmpd="sng" w="19050">
            <a:solidFill>
              <a:srgbClr val="9900FF"/>
            </a:solidFill>
            <a:prstDash val="solid"/>
            <a:round/>
            <a:headEnd len="med" w="med" type="none"/>
            <a:tailEnd len="med" w="med" type="none"/>
          </a:ln>
        </p:spPr>
      </p:cxnSp>
      <p:cxnSp>
        <p:nvCxnSpPr>
          <p:cNvPr id="1148" name="Google Shape;1148;p51"/>
          <p:cNvCxnSpPr/>
          <p:nvPr/>
        </p:nvCxnSpPr>
        <p:spPr>
          <a:xfrm>
            <a:off x="274523" y="1985493"/>
            <a:ext cx="341700" cy="0"/>
          </a:xfrm>
          <a:prstGeom prst="straightConnector1">
            <a:avLst/>
          </a:prstGeom>
          <a:noFill/>
          <a:ln cap="flat" cmpd="sng" w="19050">
            <a:solidFill>
              <a:srgbClr val="9900FF"/>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grpSp>
        <p:nvGrpSpPr>
          <p:cNvPr id="71" name="Google Shape;71;p16"/>
          <p:cNvGrpSpPr/>
          <p:nvPr/>
        </p:nvGrpSpPr>
        <p:grpSpPr>
          <a:xfrm>
            <a:off x="4230225" y="174514"/>
            <a:ext cx="2573113" cy="4808036"/>
            <a:chOff x="3773025" y="174514"/>
            <a:chExt cx="2573113" cy="4808036"/>
          </a:xfrm>
        </p:grpSpPr>
        <p:pic>
          <p:nvPicPr>
            <p:cNvPr id="72" name="Google Shape;72;p16"/>
            <p:cNvPicPr preferRelativeResize="0"/>
            <p:nvPr/>
          </p:nvPicPr>
          <p:blipFill>
            <a:blip r:embed="rId3">
              <a:alphaModFix/>
            </a:blip>
            <a:stretch>
              <a:fillRect/>
            </a:stretch>
          </p:blipFill>
          <p:spPr>
            <a:xfrm>
              <a:off x="3873062" y="174514"/>
              <a:ext cx="2473076" cy="4808036"/>
            </a:xfrm>
            <a:prstGeom prst="rect">
              <a:avLst/>
            </a:prstGeom>
            <a:noFill/>
            <a:ln cap="flat" cmpd="sng" w="9525">
              <a:solidFill>
                <a:srgbClr val="595959"/>
              </a:solidFill>
              <a:prstDash val="solid"/>
              <a:round/>
              <a:headEnd len="sm" w="sm" type="none"/>
              <a:tailEnd len="sm" w="sm" type="none"/>
            </a:ln>
          </p:spPr>
        </p:pic>
        <p:sp>
          <p:nvSpPr>
            <p:cNvPr id="73" name="Google Shape;73;p16"/>
            <p:cNvSpPr/>
            <p:nvPr/>
          </p:nvSpPr>
          <p:spPr>
            <a:xfrm>
              <a:off x="3773025" y="1789450"/>
              <a:ext cx="463800" cy="29814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4506425" y="2992175"/>
              <a:ext cx="700500" cy="154200"/>
            </a:xfrm>
            <a:prstGeom prst="roundRect">
              <a:avLst>
                <a:gd fmla="val 16667" name="adj"/>
              </a:avLst>
            </a:prstGeom>
            <a:solidFill>
              <a:srgbClr val="E3FD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6"/>
          <p:cNvSpPr/>
          <p:nvPr/>
        </p:nvSpPr>
        <p:spPr>
          <a:xfrm>
            <a:off x="2398775" y="3828300"/>
            <a:ext cx="1376400" cy="1143000"/>
          </a:xfrm>
          <a:prstGeom prst="rect">
            <a:avLst/>
          </a:prstGeom>
          <a:solidFill>
            <a:schemeClr val="lt2"/>
          </a:solidFill>
          <a:ln cap="flat" cmpd="sng" w="9525">
            <a:solidFill>
              <a:srgbClr val="CECF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nvSpPr>
        <p:spPr>
          <a:xfrm>
            <a:off x="419275" y="160950"/>
            <a:ext cx="1693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4ABF"/>
                </a:solidFill>
                <a:latin typeface="Raleway"/>
                <a:ea typeface="Raleway"/>
                <a:cs typeface="Raleway"/>
                <a:sym typeface="Raleway"/>
              </a:rPr>
              <a:t>Appointment App</a:t>
            </a:r>
            <a:endParaRPr b="1" sz="1200">
              <a:solidFill>
                <a:srgbClr val="364ABF"/>
              </a:solidFill>
              <a:latin typeface="Raleway"/>
              <a:ea typeface="Raleway"/>
              <a:cs typeface="Raleway"/>
              <a:sym typeface="Raleway"/>
            </a:endParaRPr>
          </a:p>
        </p:txBody>
      </p:sp>
      <p:sp>
        <p:nvSpPr>
          <p:cNvPr id="77" name="Google Shape;77;p16"/>
          <p:cNvSpPr txBox="1"/>
          <p:nvPr/>
        </p:nvSpPr>
        <p:spPr>
          <a:xfrm>
            <a:off x="435400" y="471070"/>
            <a:ext cx="22506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Montserrat"/>
                <a:ea typeface="Montserrat"/>
                <a:cs typeface="Montserrat"/>
                <a:sym typeface="Montserrat"/>
              </a:rPr>
              <a:t>Multi-Branch, Multi-Consultant.</a:t>
            </a:r>
            <a:endParaRPr sz="1000">
              <a:solidFill>
                <a:srgbClr val="3663BF"/>
              </a:solidFill>
              <a:latin typeface="Montserrat"/>
              <a:ea typeface="Montserrat"/>
              <a:cs typeface="Montserrat"/>
              <a:sym typeface="Montserrat"/>
            </a:endParaRPr>
          </a:p>
        </p:txBody>
      </p:sp>
      <p:sp>
        <p:nvSpPr>
          <p:cNvPr id="78" name="Google Shape;78;p16"/>
          <p:cNvSpPr txBox="1"/>
          <p:nvPr/>
        </p:nvSpPr>
        <p:spPr>
          <a:xfrm>
            <a:off x="2354600" y="3318350"/>
            <a:ext cx="1668600" cy="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3663BF"/>
                </a:solidFill>
                <a:latin typeface="Montserrat"/>
                <a:ea typeface="Montserrat"/>
                <a:cs typeface="Montserrat"/>
                <a:sym typeface="Montserrat"/>
              </a:rPr>
              <a:t>Send</a:t>
            </a:r>
            <a:r>
              <a:rPr lang="en" sz="1000">
                <a:solidFill>
                  <a:srgbClr val="3663BF"/>
                </a:solidFill>
                <a:latin typeface="Montserrat"/>
                <a:ea typeface="Montserrat"/>
                <a:cs typeface="Montserrat"/>
                <a:sym typeface="Montserrat"/>
              </a:rPr>
              <a:t> SMS to a Appointment Patient</a:t>
            </a:r>
            <a:endParaRPr sz="1000">
              <a:solidFill>
                <a:srgbClr val="3663BF"/>
              </a:solidFill>
              <a:latin typeface="Montserrat"/>
              <a:ea typeface="Montserrat"/>
              <a:cs typeface="Montserrat"/>
              <a:sym typeface="Montserrat"/>
            </a:endParaRPr>
          </a:p>
        </p:txBody>
      </p:sp>
      <p:pic>
        <p:nvPicPr>
          <p:cNvPr id="79" name="Google Shape;79;p16"/>
          <p:cNvPicPr preferRelativeResize="0"/>
          <p:nvPr/>
        </p:nvPicPr>
        <p:blipFill>
          <a:blip r:embed="rId4">
            <a:alphaModFix/>
          </a:blip>
          <a:stretch>
            <a:fillRect/>
          </a:stretch>
        </p:blipFill>
        <p:spPr>
          <a:xfrm>
            <a:off x="8333548" y="91125"/>
            <a:ext cx="687600" cy="687600"/>
          </a:xfrm>
          <a:prstGeom prst="rect">
            <a:avLst/>
          </a:prstGeom>
          <a:noFill/>
          <a:ln>
            <a:noFill/>
          </a:ln>
        </p:spPr>
      </p:pic>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6"/>
          <p:cNvSpPr txBox="1"/>
          <p:nvPr/>
        </p:nvSpPr>
        <p:spPr>
          <a:xfrm>
            <a:off x="3388089" y="160950"/>
            <a:ext cx="8457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Branch Name</a:t>
            </a:r>
            <a:endParaRPr sz="1100">
              <a:solidFill>
                <a:srgbClr val="000000"/>
              </a:solidFill>
              <a:latin typeface="Raleway"/>
              <a:ea typeface="Raleway"/>
              <a:cs typeface="Raleway"/>
              <a:sym typeface="Raleway"/>
            </a:endParaRPr>
          </a:p>
        </p:txBody>
      </p:sp>
      <p:sp>
        <p:nvSpPr>
          <p:cNvPr id="82" name="Google Shape;82;p16"/>
          <p:cNvSpPr txBox="1"/>
          <p:nvPr/>
        </p:nvSpPr>
        <p:spPr>
          <a:xfrm>
            <a:off x="3187134" y="630087"/>
            <a:ext cx="10992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Consultant’s Name</a:t>
            </a:r>
            <a:endParaRPr sz="1100">
              <a:solidFill>
                <a:srgbClr val="000000"/>
              </a:solidFill>
              <a:latin typeface="Raleway"/>
              <a:ea typeface="Raleway"/>
              <a:cs typeface="Raleway"/>
              <a:sym typeface="Raleway"/>
            </a:endParaRPr>
          </a:p>
        </p:txBody>
      </p:sp>
      <p:sp>
        <p:nvSpPr>
          <p:cNvPr id="83" name="Google Shape;83;p16"/>
          <p:cNvSpPr txBox="1"/>
          <p:nvPr/>
        </p:nvSpPr>
        <p:spPr>
          <a:xfrm>
            <a:off x="3573732" y="1099226"/>
            <a:ext cx="5637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Date</a:t>
            </a:r>
            <a:endParaRPr sz="1100">
              <a:solidFill>
                <a:srgbClr val="000000"/>
              </a:solidFill>
              <a:latin typeface="Raleway"/>
              <a:ea typeface="Raleway"/>
              <a:cs typeface="Raleway"/>
              <a:sym typeface="Raleway"/>
            </a:endParaRPr>
          </a:p>
        </p:txBody>
      </p:sp>
      <p:sp>
        <p:nvSpPr>
          <p:cNvPr id="84" name="Google Shape;84;p16"/>
          <p:cNvSpPr txBox="1"/>
          <p:nvPr/>
        </p:nvSpPr>
        <p:spPr>
          <a:xfrm>
            <a:off x="3451775" y="1835750"/>
            <a:ext cx="7005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Time slots</a:t>
            </a:r>
            <a:endParaRPr sz="1100">
              <a:solidFill>
                <a:srgbClr val="000000"/>
              </a:solidFill>
              <a:latin typeface="Raleway"/>
              <a:ea typeface="Raleway"/>
              <a:cs typeface="Raleway"/>
              <a:sym typeface="Raleway"/>
            </a:endParaRPr>
          </a:p>
        </p:txBody>
      </p:sp>
      <p:sp>
        <p:nvSpPr>
          <p:cNvPr id="85" name="Google Shape;85;p16"/>
          <p:cNvSpPr txBox="1"/>
          <p:nvPr/>
        </p:nvSpPr>
        <p:spPr>
          <a:xfrm>
            <a:off x="7407970" y="2195146"/>
            <a:ext cx="10992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Empty slots</a:t>
            </a:r>
            <a:endParaRPr sz="1100">
              <a:solidFill>
                <a:srgbClr val="000000"/>
              </a:solidFill>
              <a:latin typeface="Raleway"/>
              <a:ea typeface="Raleway"/>
              <a:cs typeface="Raleway"/>
              <a:sym typeface="Raleway"/>
            </a:endParaRPr>
          </a:p>
        </p:txBody>
      </p:sp>
      <p:sp>
        <p:nvSpPr>
          <p:cNvPr id="86" name="Google Shape;86;p16"/>
          <p:cNvSpPr txBox="1"/>
          <p:nvPr/>
        </p:nvSpPr>
        <p:spPr>
          <a:xfrm>
            <a:off x="7370008" y="2875182"/>
            <a:ext cx="10992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Booked slots</a:t>
            </a:r>
            <a:endParaRPr sz="1100">
              <a:solidFill>
                <a:srgbClr val="000000"/>
              </a:solidFill>
              <a:latin typeface="Raleway"/>
              <a:ea typeface="Raleway"/>
              <a:cs typeface="Raleway"/>
              <a:sym typeface="Raleway"/>
            </a:endParaRPr>
          </a:p>
        </p:txBody>
      </p:sp>
      <p:sp>
        <p:nvSpPr>
          <p:cNvPr id="87" name="Google Shape;87;p16"/>
          <p:cNvSpPr/>
          <p:nvPr/>
        </p:nvSpPr>
        <p:spPr>
          <a:xfrm>
            <a:off x="4078376" y="936109"/>
            <a:ext cx="176100" cy="675000"/>
          </a:xfrm>
          <a:prstGeom prst="leftBrace">
            <a:avLst>
              <a:gd fmla="val 50000" name="adj1"/>
              <a:gd fmla="val 50000" name="adj2"/>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6"/>
          <p:cNvCxnSpPr>
            <a:endCxn id="89" idx="1"/>
          </p:cNvCxnSpPr>
          <p:nvPr/>
        </p:nvCxnSpPr>
        <p:spPr>
          <a:xfrm>
            <a:off x="6761177" y="1689575"/>
            <a:ext cx="646800" cy="0"/>
          </a:xfrm>
          <a:prstGeom prst="straightConnector1">
            <a:avLst/>
          </a:prstGeom>
          <a:noFill/>
          <a:ln cap="flat" cmpd="sng" w="19050">
            <a:solidFill>
              <a:schemeClr val="dk2"/>
            </a:solidFill>
            <a:prstDash val="solid"/>
            <a:round/>
            <a:headEnd len="med" w="med" type="none"/>
            <a:tailEnd len="med" w="med" type="triangle"/>
          </a:ln>
        </p:spPr>
      </p:cxnSp>
      <p:cxnSp>
        <p:nvCxnSpPr>
          <p:cNvPr id="90" name="Google Shape;90;p16"/>
          <p:cNvCxnSpPr/>
          <p:nvPr/>
        </p:nvCxnSpPr>
        <p:spPr>
          <a:xfrm>
            <a:off x="4137486" y="802330"/>
            <a:ext cx="267300" cy="0"/>
          </a:xfrm>
          <a:prstGeom prst="straightConnector1">
            <a:avLst/>
          </a:prstGeom>
          <a:noFill/>
          <a:ln cap="flat" cmpd="sng" w="19050">
            <a:solidFill>
              <a:schemeClr val="dk2"/>
            </a:solidFill>
            <a:prstDash val="solid"/>
            <a:round/>
            <a:headEnd len="med" w="med" type="triangle"/>
            <a:tailEnd len="med" w="med" type="none"/>
          </a:ln>
        </p:spPr>
      </p:cxnSp>
      <p:cxnSp>
        <p:nvCxnSpPr>
          <p:cNvPr id="91" name="Google Shape;91;p16"/>
          <p:cNvCxnSpPr>
            <a:stCxn id="85" idx="1"/>
          </p:cNvCxnSpPr>
          <p:nvPr/>
        </p:nvCxnSpPr>
        <p:spPr>
          <a:xfrm rot="10800000">
            <a:off x="6493870" y="1858696"/>
            <a:ext cx="914100" cy="510900"/>
          </a:xfrm>
          <a:prstGeom prst="straightConnector1">
            <a:avLst/>
          </a:prstGeom>
          <a:noFill/>
          <a:ln cap="flat" cmpd="sng" w="19050">
            <a:solidFill>
              <a:schemeClr val="dk2"/>
            </a:solidFill>
            <a:prstDash val="solid"/>
            <a:round/>
            <a:headEnd len="med" w="med" type="none"/>
            <a:tailEnd len="med" w="med" type="triangle"/>
          </a:ln>
        </p:spPr>
      </p:cxnSp>
      <p:sp>
        <p:nvSpPr>
          <p:cNvPr id="89" name="Google Shape;89;p16"/>
          <p:cNvSpPr txBox="1"/>
          <p:nvPr/>
        </p:nvSpPr>
        <p:spPr>
          <a:xfrm>
            <a:off x="7407977" y="1515125"/>
            <a:ext cx="1099200" cy="34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Raleway"/>
                <a:ea typeface="Raleway"/>
                <a:cs typeface="Raleway"/>
                <a:sym typeface="Raleway"/>
              </a:rPr>
              <a:t>Available Slot Count</a:t>
            </a:r>
            <a:endParaRPr sz="1100">
              <a:solidFill>
                <a:srgbClr val="000000"/>
              </a:solidFill>
              <a:latin typeface="Raleway"/>
              <a:ea typeface="Raleway"/>
              <a:cs typeface="Raleway"/>
              <a:sym typeface="Raleway"/>
            </a:endParaRPr>
          </a:p>
        </p:txBody>
      </p:sp>
      <p:cxnSp>
        <p:nvCxnSpPr>
          <p:cNvPr id="92" name="Google Shape;92;p16"/>
          <p:cNvCxnSpPr>
            <a:stCxn id="85" idx="1"/>
          </p:cNvCxnSpPr>
          <p:nvPr/>
        </p:nvCxnSpPr>
        <p:spPr>
          <a:xfrm rot="10800000">
            <a:off x="6515170" y="2242996"/>
            <a:ext cx="892800" cy="126600"/>
          </a:xfrm>
          <a:prstGeom prst="straightConnector1">
            <a:avLst/>
          </a:prstGeom>
          <a:noFill/>
          <a:ln cap="flat" cmpd="sng" w="19050">
            <a:solidFill>
              <a:schemeClr val="dk2"/>
            </a:solidFill>
            <a:prstDash val="solid"/>
            <a:round/>
            <a:headEnd len="med" w="med" type="none"/>
            <a:tailEnd len="med" w="med" type="triangle"/>
          </a:ln>
        </p:spPr>
      </p:cxnSp>
      <p:cxnSp>
        <p:nvCxnSpPr>
          <p:cNvPr id="93" name="Google Shape;93;p16"/>
          <p:cNvCxnSpPr>
            <a:stCxn id="85" idx="1"/>
          </p:cNvCxnSpPr>
          <p:nvPr/>
        </p:nvCxnSpPr>
        <p:spPr>
          <a:xfrm flipH="1">
            <a:off x="6634270" y="2369596"/>
            <a:ext cx="773700" cy="319200"/>
          </a:xfrm>
          <a:prstGeom prst="straightConnector1">
            <a:avLst/>
          </a:prstGeom>
          <a:noFill/>
          <a:ln cap="flat" cmpd="sng" w="19050">
            <a:solidFill>
              <a:schemeClr val="dk2"/>
            </a:solidFill>
            <a:prstDash val="solid"/>
            <a:round/>
            <a:headEnd len="med" w="med" type="none"/>
            <a:tailEnd len="med" w="med" type="triangle"/>
          </a:ln>
        </p:spPr>
      </p:cxnSp>
      <p:cxnSp>
        <p:nvCxnSpPr>
          <p:cNvPr id="94" name="Google Shape;94;p16"/>
          <p:cNvCxnSpPr>
            <a:stCxn id="86" idx="1"/>
          </p:cNvCxnSpPr>
          <p:nvPr/>
        </p:nvCxnSpPr>
        <p:spPr>
          <a:xfrm flipH="1">
            <a:off x="6669508" y="3049632"/>
            <a:ext cx="700500" cy="39300"/>
          </a:xfrm>
          <a:prstGeom prst="straightConnector1">
            <a:avLst/>
          </a:prstGeom>
          <a:noFill/>
          <a:ln cap="flat" cmpd="sng" w="19050">
            <a:solidFill>
              <a:schemeClr val="dk2"/>
            </a:solidFill>
            <a:prstDash val="solid"/>
            <a:round/>
            <a:headEnd len="med" w="med" type="none"/>
            <a:tailEnd len="med" w="med" type="triangle"/>
          </a:ln>
        </p:spPr>
      </p:cxnSp>
      <p:cxnSp>
        <p:nvCxnSpPr>
          <p:cNvPr id="95" name="Google Shape;95;p16"/>
          <p:cNvCxnSpPr>
            <a:stCxn id="86" idx="1"/>
          </p:cNvCxnSpPr>
          <p:nvPr/>
        </p:nvCxnSpPr>
        <p:spPr>
          <a:xfrm flipH="1">
            <a:off x="6641608" y="3049632"/>
            <a:ext cx="728400" cy="1238700"/>
          </a:xfrm>
          <a:prstGeom prst="straightConnector1">
            <a:avLst/>
          </a:prstGeom>
          <a:noFill/>
          <a:ln cap="flat" cmpd="sng" w="19050">
            <a:solidFill>
              <a:schemeClr val="dk2"/>
            </a:solidFill>
            <a:prstDash val="solid"/>
            <a:round/>
            <a:headEnd len="med" w="med" type="none"/>
            <a:tailEnd len="med" w="med" type="triangle"/>
          </a:ln>
        </p:spPr>
      </p:cxnSp>
      <p:cxnSp>
        <p:nvCxnSpPr>
          <p:cNvPr id="96" name="Google Shape;96;p16"/>
          <p:cNvCxnSpPr/>
          <p:nvPr/>
        </p:nvCxnSpPr>
        <p:spPr>
          <a:xfrm>
            <a:off x="3946180" y="2010154"/>
            <a:ext cx="267300" cy="0"/>
          </a:xfrm>
          <a:prstGeom prst="straightConnector1">
            <a:avLst/>
          </a:prstGeom>
          <a:noFill/>
          <a:ln cap="flat" cmpd="sng" w="19050">
            <a:solidFill>
              <a:schemeClr val="dk2"/>
            </a:solidFill>
            <a:prstDash val="solid"/>
            <a:round/>
            <a:headEnd len="med" w="med" type="none"/>
            <a:tailEnd len="med" w="med" type="triangle"/>
          </a:ln>
        </p:spPr>
      </p:cxnSp>
      <p:grpSp>
        <p:nvGrpSpPr>
          <p:cNvPr id="97" name="Google Shape;97;p16"/>
          <p:cNvGrpSpPr/>
          <p:nvPr/>
        </p:nvGrpSpPr>
        <p:grpSpPr>
          <a:xfrm>
            <a:off x="178050" y="1341350"/>
            <a:ext cx="1969525" cy="3055125"/>
            <a:chOff x="2929050" y="428200"/>
            <a:chExt cx="1969525" cy="3055125"/>
          </a:xfrm>
        </p:grpSpPr>
        <p:pic>
          <p:nvPicPr>
            <p:cNvPr id="98" name="Google Shape;98;p16"/>
            <p:cNvPicPr preferRelativeResize="0"/>
            <p:nvPr/>
          </p:nvPicPr>
          <p:blipFill rotWithShape="1">
            <a:blip r:embed="rId5">
              <a:alphaModFix/>
            </a:blip>
            <a:srcRect b="0" l="2534" r="0" t="0"/>
            <a:stretch/>
          </p:blipFill>
          <p:spPr>
            <a:xfrm>
              <a:off x="2929050" y="428200"/>
              <a:ext cx="1969525" cy="3055125"/>
            </a:xfrm>
            <a:prstGeom prst="rect">
              <a:avLst/>
            </a:prstGeom>
            <a:noFill/>
            <a:ln cap="flat" cmpd="sng" w="19050">
              <a:solidFill>
                <a:srgbClr val="B7B7B7"/>
              </a:solidFill>
              <a:prstDash val="solid"/>
              <a:round/>
              <a:headEnd len="sm" w="sm" type="none"/>
              <a:tailEnd len="sm" w="sm" type="none"/>
            </a:ln>
          </p:spPr>
        </p:pic>
        <p:sp>
          <p:nvSpPr>
            <p:cNvPr id="99" name="Google Shape;99;p16"/>
            <p:cNvSpPr/>
            <p:nvPr/>
          </p:nvSpPr>
          <p:spPr>
            <a:xfrm>
              <a:off x="3104875" y="1267425"/>
              <a:ext cx="3018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3248725" y="1709700"/>
              <a:ext cx="3018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txBox="1"/>
          <p:nvPr/>
        </p:nvSpPr>
        <p:spPr>
          <a:xfrm>
            <a:off x="126875" y="858050"/>
            <a:ext cx="1668600" cy="48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000">
                <a:solidFill>
                  <a:srgbClr val="3663BF"/>
                </a:solidFill>
                <a:latin typeface="Montserrat"/>
                <a:ea typeface="Montserrat"/>
                <a:cs typeface="Montserrat"/>
                <a:sym typeface="Montserrat"/>
              </a:rPr>
              <a:t>Send WhatsApp to a Appointment Patient</a:t>
            </a:r>
            <a:endParaRPr sz="1000">
              <a:solidFill>
                <a:srgbClr val="3663BF"/>
              </a:solidFill>
              <a:latin typeface="Montserrat"/>
              <a:ea typeface="Montserrat"/>
              <a:cs typeface="Montserrat"/>
              <a:sym typeface="Montserrat"/>
            </a:endParaRPr>
          </a:p>
        </p:txBody>
      </p:sp>
      <p:grpSp>
        <p:nvGrpSpPr>
          <p:cNvPr id="102" name="Google Shape;102;p16"/>
          <p:cNvGrpSpPr/>
          <p:nvPr/>
        </p:nvGrpSpPr>
        <p:grpSpPr>
          <a:xfrm>
            <a:off x="2449725" y="3835500"/>
            <a:ext cx="1305551" cy="1085000"/>
            <a:chOff x="7304750" y="3756025"/>
            <a:chExt cx="1305551" cy="1085000"/>
          </a:xfrm>
        </p:grpSpPr>
        <p:grpSp>
          <p:nvGrpSpPr>
            <p:cNvPr id="103" name="Google Shape;103;p16"/>
            <p:cNvGrpSpPr/>
            <p:nvPr/>
          </p:nvGrpSpPr>
          <p:grpSpPr>
            <a:xfrm>
              <a:off x="7304750" y="3756025"/>
              <a:ext cx="1305551" cy="1085000"/>
              <a:chOff x="7311425" y="1605700"/>
              <a:chExt cx="1305551" cy="1085000"/>
            </a:xfrm>
          </p:grpSpPr>
          <p:pic>
            <p:nvPicPr>
              <p:cNvPr id="104" name="Google Shape;104;p16"/>
              <p:cNvPicPr preferRelativeResize="0"/>
              <p:nvPr/>
            </p:nvPicPr>
            <p:blipFill rotWithShape="1">
              <a:blip r:embed="rId6">
                <a:alphaModFix/>
              </a:blip>
              <a:srcRect b="52211" l="0" r="0" t="26847"/>
              <a:stretch/>
            </p:blipFill>
            <p:spPr>
              <a:xfrm>
                <a:off x="7311425" y="1921849"/>
                <a:ext cx="1305551" cy="607552"/>
              </a:xfrm>
              <a:prstGeom prst="rect">
                <a:avLst/>
              </a:prstGeom>
              <a:noFill/>
              <a:ln>
                <a:noFill/>
              </a:ln>
            </p:spPr>
          </p:pic>
          <p:pic>
            <p:nvPicPr>
              <p:cNvPr id="105" name="Google Shape;105;p16"/>
              <p:cNvPicPr preferRelativeResize="0"/>
              <p:nvPr/>
            </p:nvPicPr>
            <p:blipFill rotWithShape="1">
              <a:blip r:embed="rId6">
                <a:alphaModFix/>
              </a:blip>
              <a:srcRect b="0" l="0" r="0" t="94440"/>
              <a:stretch/>
            </p:blipFill>
            <p:spPr>
              <a:xfrm>
                <a:off x="7311425" y="2529400"/>
                <a:ext cx="1305551" cy="161300"/>
              </a:xfrm>
              <a:prstGeom prst="rect">
                <a:avLst/>
              </a:prstGeom>
              <a:noFill/>
              <a:ln>
                <a:noFill/>
              </a:ln>
            </p:spPr>
          </p:pic>
          <p:pic>
            <p:nvPicPr>
              <p:cNvPr id="106" name="Google Shape;106;p16"/>
              <p:cNvPicPr preferRelativeResize="0"/>
              <p:nvPr/>
            </p:nvPicPr>
            <p:blipFill rotWithShape="1">
              <a:blip r:embed="rId6">
                <a:alphaModFix/>
              </a:blip>
              <a:srcRect b="88997" l="0" r="0" t="0"/>
              <a:stretch/>
            </p:blipFill>
            <p:spPr>
              <a:xfrm>
                <a:off x="7311425" y="1605700"/>
                <a:ext cx="1305551" cy="319200"/>
              </a:xfrm>
              <a:prstGeom prst="rect">
                <a:avLst/>
              </a:prstGeom>
              <a:noFill/>
              <a:ln>
                <a:noFill/>
              </a:ln>
            </p:spPr>
          </p:pic>
        </p:grpSp>
        <p:sp>
          <p:nvSpPr>
            <p:cNvPr id="107" name="Google Shape;107;p16"/>
            <p:cNvSpPr/>
            <p:nvPr/>
          </p:nvSpPr>
          <p:spPr>
            <a:xfrm>
              <a:off x="7604600" y="4399125"/>
              <a:ext cx="2883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8" name="Google Shape;108;p16"/>
          <p:cNvCxnSpPr/>
          <p:nvPr/>
        </p:nvCxnSpPr>
        <p:spPr>
          <a:xfrm>
            <a:off x="3946181" y="437525"/>
            <a:ext cx="354600" cy="72300"/>
          </a:xfrm>
          <a:prstGeom prst="straightConnector1">
            <a:avLst/>
          </a:prstGeom>
          <a:noFill/>
          <a:ln cap="flat" cmpd="sng" w="19050">
            <a:solidFill>
              <a:schemeClr val="dk2"/>
            </a:solidFill>
            <a:prstDash val="solid"/>
            <a:round/>
            <a:headEnd len="med" w="med" type="none"/>
            <a:tailEnd len="med" w="med" type="triangle"/>
          </a:ln>
        </p:spPr>
      </p:cxnSp>
      <p:sp>
        <p:nvSpPr>
          <p:cNvPr id="109" name="Google Shape;109;p16"/>
          <p:cNvSpPr txBox="1"/>
          <p:nvPr/>
        </p:nvSpPr>
        <p:spPr>
          <a:xfrm>
            <a:off x="7271850" y="3318350"/>
            <a:ext cx="1749300" cy="93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63BF"/>
                </a:solidFill>
                <a:latin typeface="Montserrat"/>
                <a:ea typeface="Montserrat"/>
                <a:cs typeface="Montserrat"/>
                <a:sym typeface="Montserrat"/>
              </a:rPr>
              <a:t>Color coding</a:t>
            </a:r>
            <a:r>
              <a:rPr lang="en" sz="1200">
                <a:solidFill>
                  <a:srgbClr val="3663BF"/>
                </a:solidFill>
                <a:latin typeface="Montserrat"/>
                <a:ea typeface="Montserrat"/>
                <a:cs typeface="Montserrat"/>
                <a:sym typeface="Montserrat"/>
              </a:rPr>
              <a:t> for Services and Consultant for visual differentiation</a:t>
            </a:r>
            <a:endParaRPr sz="1200">
              <a:solidFill>
                <a:srgbClr val="3663B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4" name="Google Shape;1154;p52"/>
          <p:cNvSpPr txBox="1"/>
          <p:nvPr/>
        </p:nvSpPr>
        <p:spPr>
          <a:xfrm>
            <a:off x="419275" y="160950"/>
            <a:ext cx="16596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Bills for the Day </a:t>
            </a:r>
            <a:endParaRPr b="1" sz="1200">
              <a:solidFill>
                <a:srgbClr val="000000"/>
              </a:solidFill>
              <a:latin typeface="Montserrat"/>
              <a:ea typeface="Montserrat"/>
              <a:cs typeface="Montserrat"/>
              <a:sym typeface="Montserrat"/>
            </a:endParaRPr>
          </a:p>
        </p:txBody>
      </p:sp>
      <p:sp>
        <p:nvSpPr>
          <p:cNvPr id="1155" name="Google Shape;1155;p52"/>
          <p:cNvSpPr txBox="1"/>
          <p:nvPr/>
        </p:nvSpPr>
        <p:spPr>
          <a:xfrm>
            <a:off x="457200" y="2385425"/>
            <a:ext cx="4705500" cy="267300"/>
          </a:xfrm>
          <a:prstGeom prst="rect">
            <a:avLst/>
          </a:prstGeom>
          <a:noFill/>
          <a:ln>
            <a:noFill/>
          </a:ln>
        </p:spPr>
        <p:txBody>
          <a:bodyPr anchorCtr="0" anchor="t" bIns="91425" lIns="91425" spcFirstLastPara="1" rIns="91425" wrap="square" tIns="91425">
            <a:noAutofit/>
          </a:bodyPr>
          <a:lstStyle/>
          <a:p>
            <a:pPr indent="0" lvl="0" marL="0" rtl="0" algn="l">
              <a:lnSpc>
                <a:spcPct val="138000"/>
              </a:lnSpc>
              <a:spcBef>
                <a:spcPts val="0"/>
              </a:spcBef>
              <a:spcAft>
                <a:spcPts val="0"/>
              </a:spcAft>
              <a:buNone/>
            </a:pPr>
            <a:r>
              <a:rPr b="1" lang="en" sz="900">
                <a:latin typeface="Montserrat"/>
                <a:ea typeface="Montserrat"/>
                <a:cs typeface="Montserrat"/>
                <a:sym typeface="Montserrat"/>
              </a:rPr>
              <a:t>Bills for the Day - Group by Consultants &amp; Service</a:t>
            </a:r>
            <a:endParaRPr b="1" sz="900">
              <a:solidFill>
                <a:srgbClr val="000000"/>
              </a:solidFill>
              <a:latin typeface="Montserrat"/>
              <a:ea typeface="Montserrat"/>
              <a:cs typeface="Montserrat"/>
              <a:sym typeface="Montserrat"/>
            </a:endParaRPr>
          </a:p>
        </p:txBody>
      </p:sp>
      <p:grpSp>
        <p:nvGrpSpPr>
          <p:cNvPr id="1156" name="Google Shape;1156;p52"/>
          <p:cNvGrpSpPr/>
          <p:nvPr/>
        </p:nvGrpSpPr>
        <p:grpSpPr>
          <a:xfrm>
            <a:off x="495300" y="480050"/>
            <a:ext cx="8129550" cy="1801600"/>
            <a:chOff x="342900" y="480050"/>
            <a:chExt cx="8129550" cy="1801600"/>
          </a:xfrm>
        </p:grpSpPr>
        <p:grpSp>
          <p:nvGrpSpPr>
            <p:cNvPr id="1157" name="Google Shape;1157;p52"/>
            <p:cNvGrpSpPr/>
            <p:nvPr/>
          </p:nvGrpSpPr>
          <p:grpSpPr>
            <a:xfrm>
              <a:off x="342900" y="480050"/>
              <a:ext cx="8129550" cy="1801600"/>
              <a:chOff x="342900" y="480050"/>
              <a:chExt cx="8129550" cy="1801600"/>
            </a:xfrm>
          </p:grpSpPr>
          <p:grpSp>
            <p:nvGrpSpPr>
              <p:cNvPr id="1158" name="Google Shape;1158;p52"/>
              <p:cNvGrpSpPr/>
              <p:nvPr/>
            </p:nvGrpSpPr>
            <p:grpSpPr>
              <a:xfrm>
                <a:off x="342900" y="480050"/>
                <a:ext cx="8129550" cy="1801600"/>
                <a:chOff x="342900" y="480050"/>
                <a:chExt cx="8129550" cy="1801600"/>
              </a:xfrm>
            </p:grpSpPr>
            <p:pic>
              <p:nvPicPr>
                <p:cNvPr id="1159" name="Google Shape;1159;p52"/>
                <p:cNvPicPr preferRelativeResize="0"/>
                <p:nvPr/>
              </p:nvPicPr>
              <p:blipFill rotWithShape="1">
                <a:blip r:embed="rId3">
                  <a:alphaModFix/>
                </a:blip>
                <a:srcRect b="61208" l="0" r="5338" t="0"/>
                <a:stretch/>
              </p:blipFill>
              <p:spPr>
                <a:xfrm>
                  <a:off x="342900" y="480050"/>
                  <a:ext cx="8129550" cy="1801600"/>
                </a:xfrm>
                <a:prstGeom prst="rect">
                  <a:avLst/>
                </a:prstGeom>
                <a:noFill/>
                <a:ln cap="flat" cmpd="sng" w="9525">
                  <a:solidFill>
                    <a:schemeClr val="dk2"/>
                  </a:solidFill>
                  <a:prstDash val="solid"/>
                  <a:round/>
                  <a:headEnd len="sm" w="sm" type="none"/>
                  <a:tailEnd len="sm" w="sm" type="none"/>
                </a:ln>
              </p:spPr>
            </p:pic>
            <p:sp>
              <p:nvSpPr>
                <p:cNvPr id="1160" name="Google Shape;1160;p52"/>
                <p:cNvSpPr/>
                <p:nvPr/>
              </p:nvSpPr>
              <p:spPr>
                <a:xfrm>
                  <a:off x="2504525" y="1271875"/>
                  <a:ext cx="129000" cy="9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4931700" y="1234900"/>
                  <a:ext cx="588300" cy="104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52"/>
              <p:cNvSpPr/>
              <p:nvPr/>
            </p:nvSpPr>
            <p:spPr>
              <a:xfrm>
                <a:off x="6146425" y="70037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6775075" y="70037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52"/>
            <p:cNvSpPr/>
            <p:nvPr/>
          </p:nvSpPr>
          <p:spPr>
            <a:xfrm>
              <a:off x="672350" y="1042150"/>
              <a:ext cx="213000" cy="8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2"/>
            <p:cNvSpPr/>
            <p:nvPr/>
          </p:nvSpPr>
          <p:spPr>
            <a:xfrm>
              <a:off x="672350" y="1364838"/>
              <a:ext cx="213000" cy="8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4168600" y="1271875"/>
              <a:ext cx="106500" cy="9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2707350" y="1239375"/>
              <a:ext cx="106500" cy="96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2"/>
          <p:cNvGrpSpPr/>
          <p:nvPr/>
        </p:nvGrpSpPr>
        <p:grpSpPr>
          <a:xfrm>
            <a:off x="457200" y="2652725"/>
            <a:ext cx="8167649" cy="2404101"/>
            <a:chOff x="304800" y="2652725"/>
            <a:chExt cx="8167649" cy="2404101"/>
          </a:xfrm>
        </p:grpSpPr>
        <p:grpSp>
          <p:nvGrpSpPr>
            <p:cNvPr id="1169" name="Google Shape;1169;p52"/>
            <p:cNvGrpSpPr/>
            <p:nvPr/>
          </p:nvGrpSpPr>
          <p:grpSpPr>
            <a:xfrm>
              <a:off x="304800" y="2652725"/>
              <a:ext cx="8167649" cy="2404101"/>
              <a:chOff x="304800" y="2652725"/>
              <a:chExt cx="8167649" cy="2404101"/>
            </a:xfrm>
          </p:grpSpPr>
          <p:grpSp>
            <p:nvGrpSpPr>
              <p:cNvPr id="1170" name="Google Shape;1170;p52"/>
              <p:cNvGrpSpPr/>
              <p:nvPr/>
            </p:nvGrpSpPr>
            <p:grpSpPr>
              <a:xfrm>
                <a:off x="304800" y="2652725"/>
                <a:ext cx="8167649" cy="2404101"/>
                <a:chOff x="304800" y="2652725"/>
                <a:chExt cx="8167649" cy="2404101"/>
              </a:xfrm>
            </p:grpSpPr>
            <p:grpSp>
              <p:nvGrpSpPr>
                <p:cNvPr id="1171" name="Google Shape;1171;p52"/>
                <p:cNvGrpSpPr/>
                <p:nvPr/>
              </p:nvGrpSpPr>
              <p:grpSpPr>
                <a:xfrm>
                  <a:off x="304800" y="2652725"/>
                  <a:ext cx="8167649" cy="2404101"/>
                  <a:chOff x="304800" y="2652725"/>
                  <a:chExt cx="8167649" cy="2404101"/>
                </a:xfrm>
              </p:grpSpPr>
              <p:pic>
                <p:nvPicPr>
                  <p:cNvPr id="1172" name="Google Shape;1172;p52"/>
                  <p:cNvPicPr preferRelativeResize="0"/>
                  <p:nvPr/>
                </p:nvPicPr>
                <p:blipFill rotWithShape="1">
                  <a:blip r:embed="rId4">
                    <a:alphaModFix/>
                  </a:blip>
                  <a:srcRect b="47943" l="0" r="0" t="0"/>
                  <a:stretch/>
                </p:blipFill>
                <p:spPr>
                  <a:xfrm>
                    <a:off x="304800" y="2652725"/>
                    <a:ext cx="8167649" cy="2404101"/>
                  </a:xfrm>
                  <a:prstGeom prst="rect">
                    <a:avLst/>
                  </a:prstGeom>
                  <a:noFill/>
                  <a:ln cap="flat" cmpd="sng" w="9525">
                    <a:solidFill>
                      <a:schemeClr val="dk2"/>
                    </a:solidFill>
                    <a:prstDash val="solid"/>
                    <a:round/>
                    <a:headEnd len="sm" w="sm" type="none"/>
                    <a:tailEnd len="sm" w="sm" type="none"/>
                  </a:ln>
                </p:spPr>
              </p:pic>
              <p:sp>
                <p:nvSpPr>
                  <p:cNvPr id="1173" name="Google Shape;1173;p52"/>
                  <p:cNvSpPr/>
                  <p:nvPr/>
                </p:nvSpPr>
                <p:spPr>
                  <a:xfrm>
                    <a:off x="4975400" y="3458150"/>
                    <a:ext cx="588300" cy="153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2752175" y="3699625"/>
                    <a:ext cx="206100" cy="34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2691675" y="4468350"/>
                    <a:ext cx="206100" cy="52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2752175" y="4166900"/>
                    <a:ext cx="206100" cy="17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7" name="Google Shape;1177;p52"/>
                <p:cNvCxnSpPr/>
                <p:nvPr/>
              </p:nvCxnSpPr>
              <p:spPr>
                <a:xfrm>
                  <a:off x="1692100" y="3221700"/>
                  <a:ext cx="1266300" cy="0"/>
                </a:xfrm>
                <a:prstGeom prst="straightConnector1">
                  <a:avLst/>
                </a:prstGeom>
                <a:noFill/>
                <a:ln cap="flat" cmpd="sng" w="19050">
                  <a:solidFill>
                    <a:srgbClr val="FF0000"/>
                  </a:solidFill>
                  <a:prstDash val="solid"/>
                  <a:round/>
                  <a:headEnd len="med" w="med" type="none"/>
                  <a:tailEnd len="med" w="med" type="none"/>
                </a:ln>
              </p:spPr>
            </p:cxnSp>
          </p:grpSp>
          <p:sp>
            <p:nvSpPr>
              <p:cNvPr id="1178" name="Google Shape;1178;p52"/>
              <p:cNvSpPr/>
              <p:nvPr/>
            </p:nvSpPr>
            <p:spPr>
              <a:xfrm>
                <a:off x="6146425" y="286982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6775075" y="286982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52"/>
            <p:cNvSpPr/>
            <p:nvPr/>
          </p:nvSpPr>
          <p:spPr>
            <a:xfrm>
              <a:off x="2997575" y="3714750"/>
              <a:ext cx="123300" cy="26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2997575" y="4475575"/>
              <a:ext cx="123300" cy="51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2997575" y="4146625"/>
              <a:ext cx="1233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3861550" y="3714750"/>
              <a:ext cx="123300" cy="129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633125" y="3221700"/>
              <a:ext cx="207300" cy="8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633125" y="3536575"/>
              <a:ext cx="207300" cy="8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1" name="Google Shape;1191;p53"/>
          <p:cNvSpPr txBox="1"/>
          <p:nvPr/>
        </p:nvSpPr>
        <p:spPr>
          <a:xfrm>
            <a:off x="419275" y="160950"/>
            <a:ext cx="32958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Bills for the Day - Group by </a:t>
            </a:r>
            <a:r>
              <a:rPr b="1" lang="en" sz="1200">
                <a:latin typeface="Montserrat"/>
                <a:ea typeface="Montserrat"/>
                <a:cs typeface="Montserrat"/>
                <a:sym typeface="Montserrat"/>
              </a:rPr>
              <a:t>Reference</a:t>
            </a:r>
            <a:endParaRPr b="1" sz="1200">
              <a:solidFill>
                <a:srgbClr val="000000"/>
              </a:solidFill>
              <a:latin typeface="Montserrat"/>
              <a:ea typeface="Montserrat"/>
              <a:cs typeface="Montserrat"/>
              <a:sym typeface="Montserrat"/>
            </a:endParaRPr>
          </a:p>
        </p:txBody>
      </p:sp>
      <p:sp>
        <p:nvSpPr>
          <p:cNvPr id="1192" name="Google Shape;1192;p53"/>
          <p:cNvSpPr txBox="1"/>
          <p:nvPr/>
        </p:nvSpPr>
        <p:spPr>
          <a:xfrm>
            <a:off x="419100" y="2726000"/>
            <a:ext cx="39288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Bills for the Day - Group by Mode Of Payment</a:t>
            </a:r>
            <a:endParaRPr b="1" sz="1200">
              <a:solidFill>
                <a:srgbClr val="000000"/>
              </a:solidFill>
              <a:latin typeface="Montserrat"/>
              <a:ea typeface="Montserrat"/>
              <a:cs typeface="Montserrat"/>
              <a:sym typeface="Montserrat"/>
            </a:endParaRPr>
          </a:p>
        </p:txBody>
      </p:sp>
      <p:grpSp>
        <p:nvGrpSpPr>
          <p:cNvPr id="1193" name="Google Shape;1193;p53"/>
          <p:cNvGrpSpPr/>
          <p:nvPr/>
        </p:nvGrpSpPr>
        <p:grpSpPr>
          <a:xfrm>
            <a:off x="419100" y="483075"/>
            <a:ext cx="8167651" cy="2182751"/>
            <a:chOff x="342900" y="483075"/>
            <a:chExt cx="8167651" cy="2182751"/>
          </a:xfrm>
        </p:grpSpPr>
        <p:pic>
          <p:nvPicPr>
            <p:cNvPr id="1194" name="Google Shape;1194;p53"/>
            <p:cNvPicPr preferRelativeResize="0"/>
            <p:nvPr/>
          </p:nvPicPr>
          <p:blipFill rotWithShape="1">
            <a:blip r:embed="rId3">
              <a:alphaModFix/>
            </a:blip>
            <a:srcRect b="54310" l="0" r="0" t="0"/>
            <a:stretch/>
          </p:blipFill>
          <p:spPr>
            <a:xfrm>
              <a:off x="342900" y="483075"/>
              <a:ext cx="8167651" cy="2182751"/>
            </a:xfrm>
            <a:prstGeom prst="rect">
              <a:avLst/>
            </a:prstGeom>
            <a:noFill/>
            <a:ln cap="flat" cmpd="sng" w="9525">
              <a:solidFill>
                <a:schemeClr val="dk2"/>
              </a:solidFill>
              <a:prstDash val="solid"/>
              <a:round/>
              <a:headEnd len="sm" w="sm" type="none"/>
              <a:tailEnd len="sm" w="sm" type="none"/>
            </a:ln>
          </p:spPr>
        </p:pic>
        <p:sp>
          <p:nvSpPr>
            <p:cNvPr id="1195" name="Google Shape;1195;p53"/>
            <p:cNvSpPr/>
            <p:nvPr/>
          </p:nvSpPr>
          <p:spPr>
            <a:xfrm>
              <a:off x="5485275" y="1557625"/>
              <a:ext cx="661200" cy="108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2903425" y="1578950"/>
              <a:ext cx="279000" cy="1065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7" name="Google Shape;1197;p53"/>
            <p:cNvCxnSpPr/>
            <p:nvPr/>
          </p:nvCxnSpPr>
          <p:spPr>
            <a:xfrm>
              <a:off x="1798550" y="1081375"/>
              <a:ext cx="745200" cy="0"/>
            </a:xfrm>
            <a:prstGeom prst="straightConnector1">
              <a:avLst/>
            </a:prstGeom>
            <a:noFill/>
            <a:ln cap="flat" cmpd="sng" w="19050">
              <a:solidFill>
                <a:srgbClr val="FF0000"/>
              </a:solidFill>
              <a:prstDash val="solid"/>
              <a:round/>
              <a:headEnd len="med" w="med" type="none"/>
              <a:tailEnd len="med" w="med" type="none"/>
            </a:ln>
          </p:spPr>
        </p:cxnSp>
      </p:grpSp>
      <p:sp>
        <p:nvSpPr>
          <p:cNvPr id="1198" name="Google Shape;1198;p53"/>
          <p:cNvSpPr/>
          <p:nvPr/>
        </p:nvSpPr>
        <p:spPr>
          <a:xfrm>
            <a:off x="6469150" y="69587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7097800" y="69587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731750" y="1075775"/>
            <a:ext cx="263400" cy="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760900" y="1418675"/>
            <a:ext cx="263400" cy="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3337100" y="1574625"/>
            <a:ext cx="97500" cy="1064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53"/>
          <p:cNvGrpSpPr/>
          <p:nvPr/>
        </p:nvGrpSpPr>
        <p:grpSpPr>
          <a:xfrm>
            <a:off x="419100" y="3053450"/>
            <a:ext cx="8167649" cy="1941074"/>
            <a:chOff x="342900" y="3053450"/>
            <a:chExt cx="8167649" cy="1941074"/>
          </a:xfrm>
        </p:grpSpPr>
        <p:pic>
          <p:nvPicPr>
            <p:cNvPr id="1204" name="Google Shape;1204;p53"/>
            <p:cNvPicPr preferRelativeResize="0"/>
            <p:nvPr/>
          </p:nvPicPr>
          <p:blipFill rotWithShape="1">
            <a:blip r:embed="rId4">
              <a:alphaModFix/>
            </a:blip>
            <a:srcRect b="58556" l="0" r="0" t="0"/>
            <a:stretch/>
          </p:blipFill>
          <p:spPr>
            <a:xfrm>
              <a:off x="342900" y="3053450"/>
              <a:ext cx="8167649" cy="1941074"/>
            </a:xfrm>
            <a:prstGeom prst="rect">
              <a:avLst/>
            </a:prstGeom>
            <a:noFill/>
            <a:ln cap="flat" cmpd="sng" w="9525">
              <a:solidFill>
                <a:schemeClr val="dk2"/>
              </a:solidFill>
              <a:prstDash val="solid"/>
              <a:round/>
              <a:headEnd len="sm" w="sm" type="none"/>
              <a:tailEnd len="sm" w="sm" type="none"/>
            </a:ln>
          </p:spPr>
        </p:pic>
        <p:cxnSp>
          <p:nvCxnSpPr>
            <p:cNvPr id="1205" name="Google Shape;1205;p53"/>
            <p:cNvCxnSpPr/>
            <p:nvPr/>
          </p:nvCxnSpPr>
          <p:spPr>
            <a:xfrm>
              <a:off x="1771675" y="3620625"/>
              <a:ext cx="745200" cy="0"/>
            </a:xfrm>
            <a:prstGeom prst="straightConnector1">
              <a:avLst/>
            </a:prstGeom>
            <a:noFill/>
            <a:ln cap="flat" cmpd="sng" w="19050">
              <a:solidFill>
                <a:srgbClr val="FF0000"/>
              </a:solidFill>
              <a:prstDash val="solid"/>
              <a:round/>
              <a:headEnd len="med" w="med" type="none"/>
              <a:tailEnd len="med" w="med" type="none"/>
            </a:ln>
          </p:spPr>
        </p:cxnSp>
        <p:sp>
          <p:nvSpPr>
            <p:cNvPr id="1206" name="Google Shape;1206;p53"/>
            <p:cNvSpPr/>
            <p:nvPr/>
          </p:nvSpPr>
          <p:spPr>
            <a:xfrm>
              <a:off x="6433300" y="324632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7061950" y="3246325"/>
              <a:ext cx="22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767650" y="3598825"/>
              <a:ext cx="97500" cy="1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767650" y="3919325"/>
              <a:ext cx="97500" cy="11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5" name="Google Shape;1215;p54"/>
          <p:cNvSpPr txBox="1"/>
          <p:nvPr/>
        </p:nvSpPr>
        <p:spPr>
          <a:xfrm>
            <a:off x="419275" y="160950"/>
            <a:ext cx="31014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Surgery</a:t>
            </a:r>
            <a:r>
              <a:rPr b="1" lang="en" sz="1200">
                <a:latin typeface="Montserrat"/>
                <a:ea typeface="Montserrat"/>
                <a:cs typeface="Montserrat"/>
                <a:sym typeface="Montserrat"/>
              </a:rPr>
              <a:t> - Group by Packages (Lens)</a:t>
            </a:r>
            <a:endParaRPr b="1" sz="1200">
              <a:solidFill>
                <a:srgbClr val="000000"/>
              </a:solidFill>
              <a:latin typeface="Montserrat"/>
              <a:ea typeface="Montserrat"/>
              <a:cs typeface="Montserrat"/>
              <a:sym typeface="Montserrat"/>
            </a:endParaRPr>
          </a:p>
        </p:txBody>
      </p:sp>
      <p:sp>
        <p:nvSpPr>
          <p:cNvPr id="1216" name="Google Shape;1216;p54"/>
          <p:cNvSpPr txBox="1"/>
          <p:nvPr/>
        </p:nvSpPr>
        <p:spPr>
          <a:xfrm>
            <a:off x="419275" y="2765050"/>
            <a:ext cx="2591400" cy="2673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Surgery - Group by Surgeon</a:t>
            </a:r>
            <a:endParaRPr b="1" sz="1200">
              <a:solidFill>
                <a:srgbClr val="000000"/>
              </a:solidFill>
              <a:latin typeface="Montserrat"/>
              <a:ea typeface="Montserrat"/>
              <a:cs typeface="Montserrat"/>
              <a:sym typeface="Montserrat"/>
            </a:endParaRPr>
          </a:p>
        </p:txBody>
      </p:sp>
      <p:grpSp>
        <p:nvGrpSpPr>
          <p:cNvPr id="1217" name="Google Shape;1217;p54"/>
          <p:cNvGrpSpPr/>
          <p:nvPr/>
        </p:nvGrpSpPr>
        <p:grpSpPr>
          <a:xfrm>
            <a:off x="408475" y="428200"/>
            <a:ext cx="7962450" cy="2184851"/>
            <a:chOff x="408475" y="428200"/>
            <a:chExt cx="7962450" cy="2184851"/>
          </a:xfrm>
        </p:grpSpPr>
        <p:pic>
          <p:nvPicPr>
            <p:cNvPr id="1218" name="Google Shape;1218;p54"/>
            <p:cNvPicPr preferRelativeResize="0"/>
            <p:nvPr/>
          </p:nvPicPr>
          <p:blipFill rotWithShape="1">
            <a:blip r:embed="rId3">
              <a:alphaModFix/>
            </a:blip>
            <a:srcRect b="66241" l="0" r="0" t="0"/>
            <a:stretch/>
          </p:blipFill>
          <p:spPr>
            <a:xfrm>
              <a:off x="408475" y="428200"/>
              <a:ext cx="7962350" cy="2184851"/>
            </a:xfrm>
            <a:prstGeom prst="rect">
              <a:avLst/>
            </a:prstGeom>
            <a:noFill/>
            <a:ln cap="flat" cmpd="sng" w="9525">
              <a:solidFill>
                <a:schemeClr val="dk2"/>
              </a:solidFill>
              <a:prstDash val="solid"/>
              <a:round/>
              <a:headEnd len="sm" w="sm" type="none"/>
              <a:tailEnd len="sm" w="sm" type="none"/>
            </a:ln>
          </p:spPr>
        </p:pic>
        <p:sp>
          <p:nvSpPr>
            <p:cNvPr id="1219" name="Google Shape;1219;p54"/>
            <p:cNvSpPr/>
            <p:nvPr/>
          </p:nvSpPr>
          <p:spPr>
            <a:xfrm>
              <a:off x="834850" y="1086975"/>
              <a:ext cx="184800" cy="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834850" y="1441075"/>
              <a:ext cx="184800" cy="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7598725" y="674575"/>
              <a:ext cx="7722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54"/>
          <p:cNvGrpSpPr/>
          <p:nvPr/>
        </p:nvGrpSpPr>
        <p:grpSpPr>
          <a:xfrm>
            <a:off x="408475" y="3032350"/>
            <a:ext cx="7962349" cy="1826899"/>
            <a:chOff x="408475" y="3032350"/>
            <a:chExt cx="7962349" cy="1826899"/>
          </a:xfrm>
        </p:grpSpPr>
        <p:pic>
          <p:nvPicPr>
            <p:cNvPr id="1223" name="Google Shape;1223;p54"/>
            <p:cNvPicPr preferRelativeResize="0"/>
            <p:nvPr/>
          </p:nvPicPr>
          <p:blipFill rotWithShape="1">
            <a:blip r:embed="rId4">
              <a:alphaModFix/>
            </a:blip>
            <a:srcRect b="71625" l="0" r="0" t="0"/>
            <a:stretch/>
          </p:blipFill>
          <p:spPr>
            <a:xfrm>
              <a:off x="408475" y="3032350"/>
              <a:ext cx="7962349" cy="1826899"/>
            </a:xfrm>
            <a:prstGeom prst="rect">
              <a:avLst/>
            </a:prstGeom>
            <a:noFill/>
            <a:ln cap="flat" cmpd="sng" w="9525">
              <a:solidFill>
                <a:schemeClr val="dk2"/>
              </a:solidFill>
              <a:prstDash val="solid"/>
              <a:round/>
              <a:headEnd len="sm" w="sm" type="none"/>
              <a:tailEnd len="sm" w="sm" type="none"/>
            </a:ln>
          </p:spPr>
        </p:pic>
        <p:sp>
          <p:nvSpPr>
            <p:cNvPr id="1224" name="Google Shape;1224;p54"/>
            <p:cNvSpPr/>
            <p:nvPr/>
          </p:nvSpPr>
          <p:spPr>
            <a:xfrm>
              <a:off x="7723100" y="3297850"/>
              <a:ext cx="614100" cy="78300"/>
            </a:xfrm>
            <a:prstGeom prst="rect">
              <a:avLst/>
            </a:prstGeom>
            <a:solidFill>
              <a:srgbClr val="E1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2715175" y="4004950"/>
              <a:ext cx="736200" cy="78300"/>
            </a:xfrm>
            <a:prstGeom prst="rect">
              <a:avLst/>
            </a:prstGeom>
            <a:solidFill>
              <a:srgbClr val="E3E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784400" y="3725950"/>
              <a:ext cx="2859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807925" y="4113675"/>
              <a:ext cx="285900" cy="10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28" name="Google Shape;1228;p54"/>
          <p:cNvCxnSpPr/>
          <p:nvPr/>
        </p:nvCxnSpPr>
        <p:spPr>
          <a:xfrm>
            <a:off x="2501325" y="1783800"/>
            <a:ext cx="643800" cy="0"/>
          </a:xfrm>
          <a:prstGeom prst="straightConnector1">
            <a:avLst/>
          </a:prstGeom>
          <a:noFill/>
          <a:ln cap="flat" cmpd="sng" w="19050">
            <a:solidFill>
              <a:srgbClr val="FF0000"/>
            </a:solidFill>
            <a:prstDash val="solid"/>
            <a:round/>
            <a:headEnd len="med" w="med" type="none"/>
            <a:tailEnd len="med" w="med" type="none"/>
          </a:ln>
        </p:spPr>
      </p:cxnSp>
      <p:cxnSp>
        <p:nvCxnSpPr>
          <p:cNvPr id="1229" name="Google Shape;1229;p54"/>
          <p:cNvCxnSpPr/>
          <p:nvPr/>
        </p:nvCxnSpPr>
        <p:spPr>
          <a:xfrm>
            <a:off x="2501325" y="2110550"/>
            <a:ext cx="10194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35" name="Google Shape;1235;p55"/>
          <p:cNvPicPr preferRelativeResize="0"/>
          <p:nvPr/>
        </p:nvPicPr>
        <p:blipFill rotWithShape="1">
          <a:blip r:embed="rId3">
            <a:alphaModFix/>
          </a:blip>
          <a:srcRect b="68120" l="10370" r="0" t="1948"/>
          <a:stretch/>
        </p:blipFill>
        <p:spPr>
          <a:xfrm>
            <a:off x="616950" y="3460300"/>
            <a:ext cx="7993549" cy="1436075"/>
          </a:xfrm>
          <a:prstGeom prst="rect">
            <a:avLst/>
          </a:prstGeom>
          <a:noFill/>
          <a:ln cap="flat" cmpd="sng" w="9525">
            <a:solidFill>
              <a:schemeClr val="dk2"/>
            </a:solidFill>
            <a:prstDash val="solid"/>
            <a:round/>
            <a:headEnd len="sm" w="sm" type="none"/>
            <a:tailEnd len="sm" w="sm" type="none"/>
          </a:ln>
        </p:spPr>
      </p:pic>
      <p:pic>
        <p:nvPicPr>
          <p:cNvPr id="1236" name="Google Shape;1236;p55"/>
          <p:cNvPicPr preferRelativeResize="0"/>
          <p:nvPr/>
        </p:nvPicPr>
        <p:blipFill rotWithShape="1">
          <a:blip r:embed="rId4">
            <a:alphaModFix/>
          </a:blip>
          <a:srcRect b="50095" l="2646" r="2170" t="1923"/>
          <a:stretch/>
        </p:blipFill>
        <p:spPr>
          <a:xfrm>
            <a:off x="575225" y="515375"/>
            <a:ext cx="7993550" cy="2467800"/>
          </a:xfrm>
          <a:prstGeom prst="rect">
            <a:avLst/>
          </a:prstGeom>
          <a:noFill/>
          <a:ln cap="flat" cmpd="sng" w="9525">
            <a:solidFill>
              <a:schemeClr val="dk2"/>
            </a:solidFill>
            <a:prstDash val="solid"/>
            <a:round/>
            <a:headEnd len="sm" w="sm" type="none"/>
            <a:tailEnd len="sm" w="sm" type="none"/>
          </a:ln>
        </p:spPr>
      </p:pic>
      <p:sp>
        <p:nvSpPr>
          <p:cNvPr id="1237" name="Google Shape;1237;p55"/>
          <p:cNvSpPr txBox="1"/>
          <p:nvPr/>
        </p:nvSpPr>
        <p:spPr>
          <a:xfrm>
            <a:off x="419275" y="140825"/>
            <a:ext cx="1595100" cy="2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TPA Analysis</a:t>
            </a:r>
            <a:endParaRPr b="1" sz="1200">
              <a:solidFill>
                <a:schemeClr val="dk1"/>
              </a:solidFill>
              <a:latin typeface="Montserrat"/>
              <a:ea typeface="Montserrat"/>
              <a:cs typeface="Montserrat"/>
              <a:sym typeface="Montserrat"/>
            </a:endParaRPr>
          </a:p>
        </p:txBody>
      </p:sp>
      <p:sp>
        <p:nvSpPr>
          <p:cNvPr id="1238" name="Google Shape;1238;p55"/>
          <p:cNvSpPr/>
          <p:nvPr/>
        </p:nvSpPr>
        <p:spPr>
          <a:xfrm>
            <a:off x="2474525" y="898600"/>
            <a:ext cx="93900" cy="20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5"/>
          <p:cNvSpPr/>
          <p:nvPr/>
        </p:nvSpPr>
        <p:spPr>
          <a:xfrm>
            <a:off x="1835625" y="898600"/>
            <a:ext cx="93900" cy="20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0" name="Google Shape;1240;p55"/>
          <p:cNvCxnSpPr/>
          <p:nvPr/>
        </p:nvCxnSpPr>
        <p:spPr>
          <a:xfrm>
            <a:off x="670600" y="898600"/>
            <a:ext cx="509700" cy="0"/>
          </a:xfrm>
          <a:prstGeom prst="straightConnector1">
            <a:avLst/>
          </a:prstGeom>
          <a:noFill/>
          <a:ln cap="flat" cmpd="sng" w="19050">
            <a:solidFill>
              <a:srgbClr val="FF0000"/>
            </a:solidFill>
            <a:prstDash val="solid"/>
            <a:round/>
            <a:headEnd len="med" w="med" type="none"/>
            <a:tailEnd len="med" w="med" type="none"/>
          </a:ln>
        </p:spPr>
      </p:cxnSp>
      <p:cxnSp>
        <p:nvCxnSpPr>
          <p:cNvPr id="1241" name="Google Shape;1241;p55"/>
          <p:cNvCxnSpPr/>
          <p:nvPr/>
        </p:nvCxnSpPr>
        <p:spPr>
          <a:xfrm>
            <a:off x="670600" y="1258900"/>
            <a:ext cx="764400" cy="0"/>
          </a:xfrm>
          <a:prstGeom prst="straightConnector1">
            <a:avLst/>
          </a:prstGeom>
          <a:noFill/>
          <a:ln cap="flat" cmpd="sng" w="19050">
            <a:solidFill>
              <a:srgbClr val="FF0000"/>
            </a:solidFill>
            <a:prstDash val="solid"/>
            <a:round/>
            <a:headEnd len="med" w="med" type="none"/>
            <a:tailEnd len="med" w="med" type="none"/>
          </a:ln>
        </p:spPr>
      </p:cxnSp>
      <p:cxnSp>
        <p:nvCxnSpPr>
          <p:cNvPr id="1242" name="Google Shape;1242;p55"/>
          <p:cNvCxnSpPr/>
          <p:nvPr/>
        </p:nvCxnSpPr>
        <p:spPr>
          <a:xfrm>
            <a:off x="670600" y="2034950"/>
            <a:ext cx="509700" cy="0"/>
          </a:xfrm>
          <a:prstGeom prst="straightConnector1">
            <a:avLst/>
          </a:prstGeom>
          <a:noFill/>
          <a:ln cap="flat" cmpd="sng" w="19050">
            <a:solidFill>
              <a:srgbClr val="FF0000"/>
            </a:solidFill>
            <a:prstDash val="solid"/>
            <a:round/>
            <a:headEnd len="med" w="med" type="none"/>
            <a:tailEnd len="med" w="med" type="none"/>
          </a:ln>
        </p:spPr>
      </p:cxnSp>
      <p:cxnSp>
        <p:nvCxnSpPr>
          <p:cNvPr id="1243" name="Google Shape;1243;p55"/>
          <p:cNvCxnSpPr/>
          <p:nvPr/>
        </p:nvCxnSpPr>
        <p:spPr>
          <a:xfrm>
            <a:off x="670600" y="2489125"/>
            <a:ext cx="509700" cy="0"/>
          </a:xfrm>
          <a:prstGeom prst="straightConnector1">
            <a:avLst/>
          </a:prstGeom>
          <a:noFill/>
          <a:ln cap="flat" cmpd="sng" w="19050">
            <a:solidFill>
              <a:srgbClr val="FF0000"/>
            </a:solidFill>
            <a:prstDash val="solid"/>
            <a:round/>
            <a:headEnd len="med" w="med" type="none"/>
            <a:tailEnd len="med" w="med" type="none"/>
          </a:ln>
        </p:spPr>
      </p:cxnSp>
      <p:cxnSp>
        <p:nvCxnSpPr>
          <p:cNvPr id="1244" name="Google Shape;1244;p55"/>
          <p:cNvCxnSpPr/>
          <p:nvPr/>
        </p:nvCxnSpPr>
        <p:spPr>
          <a:xfrm>
            <a:off x="670600" y="2856100"/>
            <a:ext cx="509700" cy="0"/>
          </a:xfrm>
          <a:prstGeom prst="straightConnector1">
            <a:avLst/>
          </a:prstGeom>
          <a:noFill/>
          <a:ln cap="flat" cmpd="sng" w="19050">
            <a:solidFill>
              <a:srgbClr val="FF0000"/>
            </a:solidFill>
            <a:prstDash val="solid"/>
            <a:round/>
            <a:headEnd len="med" w="med" type="none"/>
            <a:tailEnd len="med" w="med" type="none"/>
          </a:ln>
        </p:spPr>
      </p:cxnSp>
      <p:sp>
        <p:nvSpPr>
          <p:cNvPr id="1245" name="Google Shape;1245;p55"/>
          <p:cNvSpPr/>
          <p:nvPr/>
        </p:nvSpPr>
        <p:spPr>
          <a:xfrm>
            <a:off x="4607025" y="3487125"/>
            <a:ext cx="858300" cy="1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51" name="Google Shape;1251;p56"/>
          <p:cNvSpPr txBox="1"/>
          <p:nvPr/>
        </p:nvSpPr>
        <p:spPr>
          <a:xfrm>
            <a:off x="2710500" y="630375"/>
            <a:ext cx="5762100" cy="502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000">
                <a:solidFill>
                  <a:schemeClr val="dk1"/>
                </a:solidFill>
                <a:latin typeface="Montserrat"/>
                <a:ea typeface="Montserrat"/>
                <a:cs typeface="Montserrat"/>
                <a:sym typeface="Montserrat"/>
              </a:rPr>
              <a:t>Advances taken from patients  for surgeries and procedures is recorded. This can be adjusted against the final bill. Advances on hand can be seen at a glance.</a:t>
            </a:r>
            <a:endParaRPr sz="1000">
              <a:solidFill>
                <a:schemeClr val="dk1"/>
              </a:solidFill>
              <a:latin typeface="Montserrat"/>
              <a:ea typeface="Montserrat"/>
              <a:cs typeface="Montserrat"/>
              <a:sym typeface="Montserrat"/>
            </a:endParaRPr>
          </a:p>
        </p:txBody>
      </p:sp>
      <p:sp>
        <p:nvSpPr>
          <p:cNvPr id="1252" name="Google Shape;1252;p56"/>
          <p:cNvSpPr txBox="1"/>
          <p:nvPr/>
        </p:nvSpPr>
        <p:spPr>
          <a:xfrm>
            <a:off x="419275" y="160950"/>
            <a:ext cx="1029300" cy="26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Advances </a:t>
            </a:r>
            <a:endParaRPr b="1" sz="1200">
              <a:solidFill>
                <a:schemeClr val="dk1"/>
              </a:solidFill>
              <a:latin typeface="Montserrat"/>
              <a:ea typeface="Montserrat"/>
              <a:cs typeface="Montserrat"/>
              <a:sym typeface="Montserrat"/>
            </a:endParaRPr>
          </a:p>
        </p:txBody>
      </p:sp>
      <p:grpSp>
        <p:nvGrpSpPr>
          <p:cNvPr id="1253" name="Google Shape;1253;p56"/>
          <p:cNvGrpSpPr/>
          <p:nvPr/>
        </p:nvGrpSpPr>
        <p:grpSpPr>
          <a:xfrm>
            <a:off x="443925" y="704124"/>
            <a:ext cx="1950050" cy="4159300"/>
            <a:chOff x="62925" y="704124"/>
            <a:chExt cx="1950050" cy="4159300"/>
          </a:xfrm>
        </p:grpSpPr>
        <p:grpSp>
          <p:nvGrpSpPr>
            <p:cNvPr id="1254" name="Google Shape;1254;p56"/>
            <p:cNvGrpSpPr/>
            <p:nvPr/>
          </p:nvGrpSpPr>
          <p:grpSpPr>
            <a:xfrm>
              <a:off x="62925" y="704124"/>
              <a:ext cx="1950050" cy="4159300"/>
              <a:chOff x="291525" y="704124"/>
              <a:chExt cx="1950050" cy="4159300"/>
            </a:xfrm>
          </p:grpSpPr>
          <p:pic>
            <p:nvPicPr>
              <p:cNvPr id="1255" name="Google Shape;1255;p56"/>
              <p:cNvPicPr preferRelativeResize="0"/>
              <p:nvPr/>
            </p:nvPicPr>
            <p:blipFill rotWithShape="1">
              <a:blip r:embed="rId3">
                <a:alphaModFix/>
              </a:blip>
              <a:srcRect b="0" l="0" r="0" t="4021"/>
              <a:stretch/>
            </p:blipFill>
            <p:spPr>
              <a:xfrm>
                <a:off x="291525" y="704124"/>
                <a:ext cx="1950050" cy="4159300"/>
              </a:xfrm>
              <a:prstGeom prst="rect">
                <a:avLst/>
              </a:prstGeom>
              <a:noFill/>
              <a:ln cap="flat" cmpd="sng" w="9525">
                <a:solidFill>
                  <a:schemeClr val="dk2"/>
                </a:solidFill>
                <a:prstDash val="solid"/>
                <a:round/>
                <a:headEnd len="sm" w="sm" type="none"/>
                <a:tailEnd len="sm" w="sm" type="none"/>
              </a:ln>
            </p:spPr>
          </p:pic>
          <p:sp>
            <p:nvSpPr>
              <p:cNvPr id="1256" name="Google Shape;1256;p56"/>
              <p:cNvSpPr/>
              <p:nvPr/>
            </p:nvSpPr>
            <p:spPr>
              <a:xfrm>
                <a:off x="985775" y="1689900"/>
                <a:ext cx="576600" cy="17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595000" y="2145788"/>
                <a:ext cx="753000" cy="1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56"/>
            <p:cNvSpPr/>
            <p:nvPr/>
          </p:nvSpPr>
          <p:spPr>
            <a:xfrm>
              <a:off x="149975" y="1875725"/>
              <a:ext cx="145200" cy="12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56"/>
          <p:cNvGrpSpPr/>
          <p:nvPr/>
        </p:nvGrpSpPr>
        <p:grpSpPr>
          <a:xfrm>
            <a:off x="2710500" y="1822677"/>
            <a:ext cx="6036299" cy="1301201"/>
            <a:chOff x="2710500" y="1822677"/>
            <a:chExt cx="6036299" cy="1301201"/>
          </a:xfrm>
        </p:grpSpPr>
        <p:pic>
          <p:nvPicPr>
            <p:cNvPr id="1260" name="Google Shape;1260;p56"/>
            <p:cNvPicPr preferRelativeResize="0"/>
            <p:nvPr/>
          </p:nvPicPr>
          <p:blipFill rotWithShape="1">
            <a:blip r:embed="rId4">
              <a:alphaModFix/>
            </a:blip>
            <a:srcRect b="72164" l="23356" r="2094" t="0"/>
            <a:stretch/>
          </p:blipFill>
          <p:spPr>
            <a:xfrm>
              <a:off x="2710500" y="1822677"/>
              <a:ext cx="6036299" cy="1301201"/>
            </a:xfrm>
            <a:prstGeom prst="rect">
              <a:avLst/>
            </a:prstGeom>
            <a:noFill/>
            <a:ln cap="flat" cmpd="sng" w="9525">
              <a:solidFill>
                <a:schemeClr val="dk2"/>
              </a:solidFill>
              <a:prstDash val="solid"/>
              <a:round/>
              <a:headEnd len="sm" w="sm" type="none"/>
              <a:tailEnd len="sm" w="sm" type="none"/>
            </a:ln>
          </p:spPr>
        </p:pic>
        <p:cxnSp>
          <p:nvCxnSpPr>
            <p:cNvPr id="1261" name="Google Shape;1261;p56"/>
            <p:cNvCxnSpPr/>
            <p:nvPr/>
          </p:nvCxnSpPr>
          <p:spPr>
            <a:xfrm>
              <a:off x="4130900" y="2662275"/>
              <a:ext cx="798000" cy="0"/>
            </a:xfrm>
            <a:prstGeom prst="straightConnector1">
              <a:avLst/>
            </a:prstGeom>
            <a:noFill/>
            <a:ln cap="flat" cmpd="sng" w="19050">
              <a:solidFill>
                <a:srgbClr val="FF0000"/>
              </a:solidFill>
              <a:prstDash val="solid"/>
              <a:round/>
              <a:headEnd len="med" w="med" type="none"/>
              <a:tailEnd len="med" w="med" type="none"/>
            </a:ln>
          </p:spPr>
        </p:cxnSp>
      </p:grpSp>
      <p:cxnSp>
        <p:nvCxnSpPr>
          <p:cNvPr id="1262" name="Google Shape;1262;p56"/>
          <p:cNvCxnSpPr/>
          <p:nvPr/>
        </p:nvCxnSpPr>
        <p:spPr>
          <a:xfrm>
            <a:off x="1445400" y="3377975"/>
            <a:ext cx="7980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8" name="Google Shape;1268;p57"/>
          <p:cNvPicPr preferRelativeResize="0"/>
          <p:nvPr/>
        </p:nvPicPr>
        <p:blipFill rotWithShape="1">
          <a:blip r:embed="rId3">
            <a:alphaModFix/>
          </a:blip>
          <a:srcRect b="56619" l="12457" r="4603" t="0"/>
          <a:stretch/>
        </p:blipFill>
        <p:spPr>
          <a:xfrm>
            <a:off x="480025" y="2699275"/>
            <a:ext cx="8025075" cy="2238026"/>
          </a:xfrm>
          <a:prstGeom prst="rect">
            <a:avLst/>
          </a:prstGeom>
          <a:noFill/>
          <a:ln cap="flat" cmpd="sng" w="9525">
            <a:solidFill>
              <a:schemeClr val="dk2"/>
            </a:solidFill>
            <a:prstDash val="solid"/>
            <a:round/>
            <a:headEnd len="sm" w="sm" type="none"/>
            <a:tailEnd len="sm" w="sm" type="none"/>
          </a:ln>
        </p:spPr>
      </p:pic>
      <p:pic>
        <p:nvPicPr>
          <p:cNvPr id="1269" name="Google Shape;1269;p57"/>
          <p:cNvPicPr preferRelativeResize="0"/>
          <p:nvPr/>
        </p:nvPicPr>
        <p:blipFill>
          <a:blip r:embed="rId4">
            <a:alphaModFix/>
          </a:blip>
          <a:stretch>
            <a:fillRect/>
          </a:stretch>
        </p:blipFill>
        <p:spPr>
          <a:xfrm>
            <a:off x="480025" y="701774"/>
            <a:ext cx="4384825" cy="1706925"/>
          </a:xfrm>
          <a:prstGeom prst="rect">
            <a:avLst/>
          </a:prstGeom>
          <a:noFill/>
          <a:ln cap="flat" cmpd="sng" w="9525">
            <a:solidFill>
              <a:schemeClr val="dk2"/>
            </a:solidFill>
            <a:prstDash val="solid"/>
            <a:round/>
            <a:headEnd len="sm" w="sm" type="none"/>
            <a:tailEnd len="sm" w="sm" type="none"/>
          </a:ln>
        </p:spPr>
      </p:pic>
      <p:sp>
        <p:nvSpPr>
          <p:cNvPr id="1270" name="Google Shape;1270;p57"/>
          <p:cNvSpPr txBox="1"/>
          <p:nvPr/>
        </p:nvSpPr>
        <p:spPr>
          <a:xfrm>
            <a:off x="419275" y="181050"/>
            <a:ext cx="20016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Employer Analysis</a:t>
            </a:r>
            <a:endParaRPr b="1" sz="1200">
              <a:solidFill>
                <a:schemeClr val="dk1"/>
              </a:solidFill>
              <a:latin typeface="Montserrat"/>
              <a:ea typeface="Montserrat"/>
              <a:cs typeface="Montserrat"/>
              <a:sym typeface="Montserrat"/>
            </a:endParaRPr>
          </a:p>
        </p:txBody>
      </p:sp>
      <p:sp>
        <p:nvSpPr>
          <p:cNvPr id="1271" name="Google Shape;1271;p57"/>
          <p:cNvSpPr/>
          <p:nvPr/>
        </p:nvSpPr>
        <p:spPr>
          <a:xfrm>
            <a:off x="490250" y="2969550"/>
            <a:ext cx="123300" cy="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490250" y="3208800"/>
            <a:ext cx="123300" cy="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4815150" y="2716875"/>
            <a:ext cx="1098300" cy="6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txBox="1"/>
          <p:nvPr/>
        </p:nvSpPr>
        <p:spPr>
          <a:xfrm>
            <a:off x="480025" y="441425"/>
            <a:ext cx="19410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Summary</a:t>
            </a:r>
            <a:endParaRPr sz="1000">
              <a:solidFill>
                <a:schemeClr val="dk1"/>
              </a:solidFill>
              <a:latin typeface="Montserrat"/>
              <a:ea typeface="Montserrat"/>
              <a:cs typeface="Montserrat"/>
              <a:sym typeface="Montserrat"/>
            </a:endParaRPr>
          </a:p>
        </p:txBody>
      </p:sp>
      <p:sp>
        <p:nvSpPr>
          <p:cNvPr id="1275" name="Google Shape;1275;p57"/>
          <p:cNvSpPr txBox="1"/>
          <p:nvPr/>
        </p:nvSpPr>
        <p:spPr>
          <a:xfrm>
            <a:off x="480025" y="2448150"/>
            <a:ext cx="19410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Detailed View</a:t>
            </a:r>
            <a:endParaRPr sz="1000">
              <a:solidFill>
                <a:schemeClr val="dk1"/>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81" name="Google Shape;1281;p58"/>
          <p:cNvSpPr txBox="1"/>
          <p:nvPr/>
        </p:nvSpPr>
        <p:spPr>
          <a:xfrm>
            <a:off x="419275" y="172200"/>
            <a:ext cx="1595100" cy="23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Survey Analysis</a:t>
            </a:r>
            <a:endParaRPr b="1" sz="1200">
              <a:solidFill>
                <a:schemeClr val="dk1"/>
              </a:solidFill>
              <a:latin typeface="Montserrat"/>
              <a:ea typeface="Montserrat"/>
              <a:cs typeface="Montserrat"/>
              <a:sym typeface="Montserrat"/>
            </a:endParaRPr>
          </a:p>
        </p:txBody>
      </p:sp>
      <p:pic>
        <p:nvPicPr>
          <p:cNvPr id="1282" name="Google Shape;1282;p58"/>
          <p:cNvPicPr preferRelativeResize="0"/>
          <p:nvPr/>
        </p:nvPicPr>
        <p:blipFill rotWithShape="1">
          <a:blip r:embed="rId3">
            <a:alphaModFix/>
          </a:blip>
          <a:srcRect b="24328" l="0" r="0" t="0"/>
          <a:stretch/>
        </p:blipFill>
        <p:spPr>
          <a:xfrm>
            <a:off x="2189225" y="538550"/>
            <a:ext cx="1670121" cy="2808352"/>
          </a:xfrm>
          <a:prstGeom prst="rect">
            <a:avLst/>
          </a:prstGeom>
          <a:noFill/>
          <a:ln cap="flat" cmpd="sng" w="9525">
            <a:solidFill>
              <a:schemeClr val="dk2"/>
            </a:solidFill>
            <a:prstDash val="solid"/>
            <a:round/>
            <a:headEnd len="sm" w="sm" type="none"/>
            <a:tailEnd len="sm" w="sm" type="none"/>
          </a:ln>
        </p:spPr>
      </p:pic>
      <p:pic>
        <p:nvPicPr>
          <p:cNvPr id="1283" name="Google Shape;1283;p58"/>
          <p:cNvPicPr preferRelativeResize="0"/>
          <p:nvPr/>
        </p:nvPicPr>
        <p:blipFill rotWithShape="1">
          <a:blip r:embed="rId4">
            <a:alphaModFix/>
          </a:blip>
          <a:srcRect b="23564" l="0" r="0" t="0"/>
          <a:stretch/>
        </p:blipFill>
        <p:spPr>
          <a:xfrm>
            <a:off x="4841275" y="538550"/>
            <a:ext cx="1653325" cy="2808352"/>
          </a:xfrm>
          <a:prstGeom prst="rect">
            <a:avLst/>
          </a:prstGeom>
          <a:noFill/>
          <a:ln cap="flat" cmpd="sng" w="9525">
            <a:solidFill>
              <a:schemeClr val="dk2"/>
            </a:solidFill>
            <a:prstDash val="solid"/>
            <a:round/>
            <a:headEnd len="sm" w="sm" type="none"/>
            <a:tailEnd len="sm" w="sm" type="none"/>
          </a:ln>
        </p:spPr>
      </p:pic>
      <p:pic>
        <p:nvPicPr>
          <p:cNvPr id="1284" name="Google Shape;1284;p58"/>
          <p:cNvPicPr preferRelativeResize="0"/>
          <p:nvPr/>
        </p:nvPicPr>
        <p:blipFill rotWithShape="1">
          <a:blip r:embed="rId5">
            <a:alphaModFix/>
          </a:blip>
          <a:srcRect b="23559" l="0" r="0" t="0"/>
          <a:stretch/>
        </p:blipFill>
        <p:spPr>
          <a:xfrm>
            <a:off x="6587175" y="538550"/>
            <a:ext cx="1653325" cy="2808352"/>
          </a:xfrm>
          <a:prstGeom prst="rect">
            <a:avLst/>
          </a:prstGeom>
          <a:noFill/>
          <a:ln cap="flat" cmpd="sng" w="9525">
            <a:solidFill>
              <a:schemeClr val="dk2"/>
            </a:solidFill>
            <a:prstDash val="solid"/>
            <a:round/>
            <a:headEnd len="sm" w="sm" type="none"/>
            <a:tailEnd len="sm" w="sm" type="none"/>
          </a:ln>
        </p:spPr>
      </p:pic>
      <p:grpSp>
        <p:nvGrpSpPr>
          <p:cNvPr id="1285" name="Google Shape;1285;p58"/>
          <p:cNvGrpSpPr/>
          <p:nvPr/>
        </p:nvGrpSpPr>
        <p:grpSpPr>
          <a:xfrm>
            <a:off x="460113" y="3640625"/>
            <a:ext cx="8376166" cy="1051250"/>
            <a:chOff x="383913" y="3488225"/>
            <a:chExt cx="8376166" cy="1051250"/>
          </a:xfrm>
        </p:grpSpPr>
        <p:pic>
          <p:nvPicPr>
            <p:cNvPr id="1286" name="Google Shape;1286;p58"/>
            <p:cNvPicPr preferRelativeResize="0"/>
            <p:nvPr/>
          </p:nvPicPr>
          <p:blipFill rotWithShape="1">
            <a:blip r:embed="rId6">
              <a:alphaModFix/>
            </a:blip>
            <a:srcRect b="70838" l="13956" r="0" t="0"/>
            <a:stretch/>
          </p:blipFill>
          <p:spPr>
            <a:xfrm>
              <a:off x="383913" y="3488225"/>
              <a:ext cx="8376166" cy="1051250"/>
            </a:xfrm>
            <a:prstGeom prst="rect">
              <a:avLst/>
            </a:prstGeom>
            <a:noFill/>
            <a:ln cap="flat" cmpd="sng" w="9525">
              <a:solidFill>
                <a:schemeClr val="dk2"/>
              </a:solidFill>
              <a:prstDash val="solid"/>
              <a:round/>
              <a:headEnd len="sm" w="sm" type="none"/>
              <a:tailEnd len="sm" w="sm" type="none"/>
            </a:ln>
          </p:spPr>
        </p:pic>
        <p:sp>
          <p:nvSpPr>
            <p:cNvPr id="1287" name="Google Shape;1287;p58"/>
            <p:cNvSpPr/>
            <p:nvPr/>
          </p:nvSpPr>
          <p:spPr>
            <a:xfrm>
              <a:off x="1461900" y="3909600"/>
              <a:ext cx="3153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58"/>
          <p:cNvSpPr txBox="1"/>
          <p:nvPr/>
        </p:nvSpPr>
        <p:spPr>
          <a:xfrm>
            <a:off x="2188488" y="233738"/>
            <a:ext cx="167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Preset Survey Forms</a:t>
            </a:r>
            <a:endParaRPr b="1" sz="900">
              <a:solidFill>
                <a:schemeClr val="dk1"/>
              </a:solidFill>
              <a:latin typeface="Montserrat"/>
              <a:ea typeface="Montserrat"/>
              <a:cs typeface="Montserrat"/>
              <a:sym typeface="Montserrat"/>
            </a:endParaRPr>
          </a:p>
        </p:txBody>
      </p:sp>
      <p:sp>
        <p:nvSpPr>
          <p:cNvPr id="1289" name="Google Shape;1289;p58"/>
          <p:cNvSpPr txBox="1"/>
          <p:nvPr/>
        </p:nvSpPr>
        <p:spPr>
          <a:xfrm>
            <a:off x="5804476" y="215438"/>
            <a:ext cx="167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Survey Form Fields</a:t>
            </a:r>
            <a:endParaRPr b="1" sz="900">
              <a:solidFill>
                <a:schemeClr val="dk1"/>
              </a:solidFill>
              <a:latin typeface="Montserrat"/>
              <a:ea typeface="Montserrat"/>
              <a:cs typeface="Montserrat"/>
              <a:sym typeface="Montserrat"/>
            </a:endParaRPr>
          </a:p>
        </p:txBody>
      </p:sp>
      <p:sp>
        <p:nvSpPr>
          <p:cNvPr id="1290" name="Google Shape;1290;p58"/>
          <p:cNvSpPr txBox="1"/>
          <p:nvPr/>
        </p:nvSpPr>
        <p:spPr>
          <a:xfrm>
            <a:off x="383926" y="3317513"/>
            <a:ext cx="167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Survey Form Analysis</a:t>
            </a:r>
            <a:endParaRPr b="1" sz="900">
              <a:solidFill>
                <a:schemeClr val="dk1"/>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96" name="Google Shape;1296;p59"/>
          <p:cNvGrpSpPr/>
          <p:nvPr/>
        </p:nvGrpSpPr>
        <p:grpSpPr>
          <a:xfrm>
            <a:off x="419275" y="151175"/>
            <a:ext cx="8053175" cy="4905649"/>
            <a:chOff x="419275" y="151175"/>
            <a:chExt cx="8053175" cy="4905649"/>
          </a:xfrm>
        </p:grpSpPr>
        <p:sp>
          <p:nvSpPr>
            <p:cNvPr id="1297" name="Google Shape;1297;p59"/>
            <p:cNvSpPr txBox="1"/>
            <p:nvPr/>
          </p:nvSpPr>
          <p:spPr>
            <a:xfrm>
              <a:off x="419275" y="172200"/>
              <a:ext cx="2003400" cy="2475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Pending Task Report</a:t>
              </a:r>
              <a:endParaRPr b="1" sz="1200">
                <a:solidFill>
                  <a:srgbClr val="000000"/>
                </a:solidFill>
                <a:latin typeface="Montserrat"/>
                <a:ea typeface="Montserrat"/>
                <a:cs typeface="Montserrat"/>
                <a:sym typeface="Montserrat"/>
              </a:endParaRPr>
            </a:p>
          </p:txBody>
        </p:sp>
        <p:grpSp>
          <p:nvGrpSpPr>
            <p:cNvPr id="1298" name="Google Shape;1298;p59"/>
            <p:cNvGrpSpPr/>
            <p:nvPr/>
          </p:nvGrpSpPr>
          <p:grpSpPr>
            <a:xfrm>
              <a:off x="2387625" y="151175"/>
              <a:ext cx="6084825" cy="4905649"/>
              <a:chOff x="2387625" y="151175"/>
              <a:chExt cx="6084825" cy="4905649"/>
            </a:xfrm>
          </p:grpSpPr>
          <p:pic>
            <p:nvPicPr>
              <p:cNvPr id="1299" name="Google Shape;1299;p59"/>
              <p:cNvPicPr preferRelativeResize="0"/>
              <p:nvPr/>
            </p:nvPicPr>
            <p:blipFill rotWithShape="1">
              <a:blip r:embed="rId3">
                <a:alphaModFix/>
              </a:blip>
              <a:srcRect b="41639" l="-775" r="0" t="0"/>
              <a:stretch/>
            </p:blipFill>
            <p:spPr>
              <a:xfrm>
                <a:off x="2387625" y="151175"/>
                <a:ext cx="6084825" cy="4905649"/>
              </a:xfrm>
              <a:prstGeom prst="rect">
                <a:avLst/>
              </a:prstGeom>
              <a:noFill/>
              <a:ln cap="flat" cmpd="sng" w="9525">
                <a:solidFill>
                  <a:schemeClr val="dk2"/>
                </a:solidFill>
                <a:prstDash val="solid"/>
                <a:round/>
                <a:headEnd len="sm" w="sm" type="none"/>
                <a:tailEnd len="sm" w="sm" type="none"/>
              </a:ln>
            </p:spPr>
          </p:pic>
          <p:cxnSp>
            <p:nvCxnSpPr>
              <p:cNvPr id="1300" name="Google Shape;1300;p59"/>
              <p:cNvCxnSpPr/>
              <p:nvPr/>
            </p:nvCxnSpPr>
            <p:spPr>
              <a:xfrm>
                <a:off x="4368712" y="817884"/>
                <a:ext cx="990900" cy="0"/>
              </a:xfrm>
              <a:prstGeom prst="straightConnector1">
                <a:avLst/>
              </a:prstGeom>
              <a:noFill/>
              <a:ln cap="flat" cmpd="sng" w="19050">
                <a:solidFill>
                  <a:srgbClr val="FF0000"/>
                </a:solidFill>
                <a:prstDash val="solid"/>
                <a:round/>
                <a:headEnd len="med" w="med" type="none"/>
                <a:tailEnd len="med" w="med" type="none"/>
              </a:ln>
            </p:spPr>
          </p:cxnSp>
          <p:cxnSp>
            <p:nvCxnSpPr>
              <p:cNvPr id="1301" name="Google Shape;1301;p59"/>
              <p:cNvCxnSpPr/>
              <p:nvPr/>
            </p:nvCxnSpPr>
            <p:spPr>
              <a:xfrm>
                <a:off x="4368712" y="1421609"/>
                <a:ext cx="2069100" cy="0"/>
              </a:xfrm>
              <a:prstGeom prst="straightConnector1">
                <a:avLst/>
              </a:prstGeom>
              <a:noFill/>
              <a:ln cap="flat" cmpd="sng" w="19050">
                <a:solidFill>
                  <a:srgbClr val="FF0000"/>
                </a:solidFill>
                <a:prstDash val="solid"/>
                <a:round/>
                <a:headEnd len="med" w="med" type="none"/>
                <a:tailEnd len="med" w="med" type="none"/>
              </a:ln>
            </p:spPr>
          </p:cxnSp>
          <p:cxnSp>
            <p:nvCxnSpPr>
              <p:cNvPr id="1302" name="Google Shape;1302;p59"/>
              <p:cNvCxnSpPr/>
              <p:nvPr/>
            </p:nvCxnSpPr>
            <p:spPr>
              <a:xfrm>
                <a:off x="4368712" y="1860684"/>
                <a:ext cx="1425300" cy="0"/>
              </a:xfrm>
              <a:prstGeom prst="straightConnector1">
                <a:avLst/>
              </a:prstGeom>
              <a:noFill/>
              <a:ln cap="flat" cmpd="sng" w="19050">
                <a:solidFill>
                  <a:srgbClr val="FF0000"/>
                </a:solidFill>
                <a:prstDash val="solid"/>
                <a:round/>
                <a:headEnd len="med" w="med" type="none"/>
                <a:tailEnd len="med" w="med" type="none"/>
              </a:ln>
            </p:spPr>
          </p:cxnSp>
          <p:cxnSp>
            <p:nvCxnSpPr>
              <p:cNvPr id="1303" name="Google Shape;1303;p59"/>
              <p:cNvCxnSpPr/>
              <p:nvPr/>
            </p:nvCxnSpPr>
            <p:spPr>
              <a:xfrm>
                <a:off x="4368712" y="2480084"/>
                <a:ext cx="2350800" cy="0"/>
              </a:xfrm>
              <a:prstGeom prst="straightConnector1">
                <a:avLst/>
              </a:prstGeom>
              <a:noFill/>
              <a:ln cap="flat" cmpd="sng" w="19050">
                <a:solidFill>
                  <a:srgbClr val="FF0000"/>
                </a:solidFill>
                <a:prstDash val="solid"/>
                <a:round/>
                <a:headEnd len="med" w="med" type="none"/>
                <a:tailEnd len="med" w="med" type="none"/>
              </a:ln>
            </p:spPr>
          </p:cxnSp>
          <p:cxnSp>
            <p:nvCxnSpPr>
              <p:cNvPr id="1304" name="Google Shape;1304;p59"/>
              <p:cNvCxnSpPr/>
              <p:nvPr/>
            </p:nvCxnSpPr>
            <p:spPr>
              <a:xfrm>
                <a:off x="4368712" y="2895634"/>
                <a:ext cx="1740600" cy="0"/>
              </a:xfrm>
              <a:prstGeom prst="straightConnector1">
                <a:avLst/>
              </a:prstGeom>
              <a:noFill/>
              <a:ln cap="flat" cmpd="sng" w="19050">
                <a:solidFill>
                  <a:srgbClr val="FF0000"/>
                </a:solidFill>
                <a:prstDash val="solid"/>
                <a:round/>
                <a:headEnd len="med" w="med" type="none"/>
                <a:tailEnd len="med" w="med" type="none"/>
              </a:ln>
            </p:spPr>
          </p:cxnSp>
          <p:pic>
            <p:nvPicPr>
              <p:cNvPr id="1305" name="Google Shape;1305;p59"/>
              <p:cNvPicPr preferRelativeResize="0"/>
              <p:nvPr/>
            </p:nvPicPr>
            <p:blipFill rotWithShape="1">
              <a:blip r:embed="rId3">
                <a:alphaModFix/>
              </a:blip>
              <a:srcRect b="16724" l="-774" r="73499" t="56895"/>
              <a:stretch/>
            </p:blipFill>
            <p:spPr>
              <a:xfrm>
                <a:off x="2387625" y="2618773"/>
                <a:ext cx="1646901" cy="2217400"/>
              </a:xfrm>
              <a:prstGeom prst="rect">
                <a:avLst/>
              </a:prstGeom>
              <a:noFill/>
              <a:ln>
                <a:noFill/>
              </a:ln>
            </p:spPr>
          </p:pic>
        </p:grpSp>
        <p:sp>
          <p:nvSpPr>
            <p:cNvPr id="1306" name="Google Shape;1306;p59"/>
            <p:cNvSpPr/>
            <p:nvPr/>
          </p:nvSpPr>
          <p:spPr>
            <a:xfrm>
              <a:off x="2313000" y="3844675"/>
              <a:ext cx="1819200" cy="81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7" name="Google Shape;1307;p59"/>
            <p:cNvPicPr preferRelativeResize="0"/>
            <p:nvPr/>
          </p:nvPicPr>
          <p:blipFill rotWithShape="1">
            <a:blip r:embed="rId3">
              <a:alphaModFix/>
            </a:blip>
            <a:srcRect b="47343" l="-774" r="73499" t="40672"/>
            <a:stretch/>
          </p:blipFill>
          <p:spPr>
            <a:xfrm>
              <a:off x="2399150" y="2622901"/>
              <a:ext cx="1646901" cy="1007324"/>
            </a:xfrm>
            <a:prstGeom prst="rect">
              <a:avLst/>
            </a:prstGeom>
            <a:noFill/>
            <a:ln>
              <a:noFill/>
            </a:ln>
          </p:spPr>
        </p:pic>
        <p:sp>
          <p:nvSpPr>
            <p:cNvPr id="1308" name="Google Shape;1308;p59"/>
            <p:cNvSpPr txBox="1"/>
            <p:nvPr/>
          </p:nvSpPr>
          <p:spPr>
            <a:xfrm>
              <a:off x="933900" y="4087225"/>
              <a:ext cx="1647000" cy="2685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lang="en" sz="1000">
                  <a:latin typeface="Montserrat"/>
                  <a:ea typeface="Montserrat"/>
                  <a:cs typeface="Montserrat"/>
                  <a:sym typeface="Montserrat"/>
                </a:rPr>
                <a:t>Generate Bulk SMS</a:t>
              </a:r>
              <a:endParaRPr sz="1000">
                <a:solidFill>
                  <a:srgbClr val="000000"/>
                </a:solidFill>
                <a:latin typeface="Montserrat"/>
                <a:ea typeface="Montserrat"/>
                <a:cs typeface="Montserrat"/>
                <a:sym typeface="Montserrat"/>
              </a:endParaRPr>
            </a:p>
          </p:txBody>
        </p:sp>
        <p:sp>
          <p:nvSpPr>
            <p:cNvPr id="1309" name="Google Shape;1309;p59"/>
            <p:cNvSpPr txBox="1"/>
            <p:nvPr/>
          </p:nvSpPr>
          <p:spPr>
            <a:xfrm>
              <a:off x="1329900" y="2921075"/>
              <a:ext cx="1287900" cy="2685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lang="en" sz="1000">
                  <a:latin typeface="Montserrat"/>
                  <a:ea typeface="Montserrat"/>
                  <a:cs typeface="Montserrat"/>
                  <a:sym typeface="Montserrat"/>
                </a:rPr>
                <a:t>Group Tasks</a:t>
              </a:r>
              <a:endParaRPr sz="1000">
                <a:solidFill>
                  <a:srgbClr val="000000"/>
                </a:solidFill>
                <a:latin typeface="Montserrat"/>
                <a:ea typeface="Montserrat"/>
                <a:cs typeface="Montserrat"/>
                <a:sym typeface="Montserrat"/>
              </a:endParaRPr>
            </a:p>
          </p:txBody>
        </p:sp>
        <p:sp>
          <p:nvSpPr>
            <p:cNvPr id="1310" name="Google Shape;1310;p59"/>
            <p:cNvSpPr/>
            <p:nvPr/>
          </p:nvSpPr>
          <p:spPr>
            <a:xfrm>
              <a:off x="2313000" y="2590175"/>
              <a:ext cx="1819200" cy="930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9"/>
            <p:cNvSpPr/>
            <p:nvPr/>
          </p:nvSpPr>
          <p:spPr>
            <a:xfrm>
              <a:off x="6994350" y="844950"/>
              <a:ext cx="241500" cy="413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9"/>
            <p:cNvSpPr/>
            <p:nvPr/>
          </p:nvSpPr>
          <p:spPr>
            <a:xfrm>
              <a:off x="2783000" y="958950"/>
              <a:ext cx="328500" cy="1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p:nvPr/>
          </p:nvSpPr>
          <p:spPr>
            <a:xfrm>
              <a:off x="2828100" y="1439925"/>
              <a:ext cx="328500" cy="1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9" name="Google Shape;1319;p60"/>
          <p:cNvPicPr preferRelativeResize="0"/>
          <p:nvPr/>
        </p:nvPicPr>
        <p:blipFill>
          <a:blip r:embed="rId3">
            <a:alphaModFix/>
          </a:blip>
          <a:stretch>
            <a:fillRect/>
          </a:stretch>
        </p:blipFill>
        <p:spPr>
          <a:xfrm>
            <a:off x="229275" y="1360475"/>
            <a:ext cx="2107531" cy="3433301"/>
          </a:xfrm>
          <a:prstGeom prst="rect">
            <a:avLst/>
          </a:prstGeom>
          <a:noFill/>
          <a:ln cap="flat" cmpd="sng" w="9525">
            <a:solidFill>
              <a:schemeClr val="dk2"/>
            </a:solidFill>
            <a:prstDash val="solid"/>
            <a:round/>
            <a:headEnd len="sm" w="sm" type="none"/>
            <a:tailEnd len="sm" w="sm" type="none"/>
          </a:ln>
        </p:spPr>
      </p:pic>
      <p:pic>
        <p:nvPicPr>
          <p:cNvPr id="1320" name="Google Shape;1320;p60"/>
          <p:cNvPicPr preferRelativeResize="0"/>
          <p:nvPr/>
        </p:nvPicPr>
        <p:blipFill rotWithShape="1">
          <a:blip r:embed="rId4">
            <a:alphaModFix/>
          </a:blip>
          <a:srcRect b="0" l="0" r="0" t="21954"/>
          <a:stretch/>
        </p:blipFill>
        <p:spPr>
          <a:xfrm>
            <a:off x="4685514" y="1360475"/>
            <a:ext cx="2107531" cy="2679552"/>
          </a:xfrm>
          <a:prstGeom prst="rect">
            <a:avLst/>
          </a:prstGeom>
          <a:noFill/>
          <a:ln cap="flat" cmpd="sng" w="9525">
            <a:solidFill>
              <a:schemeClr val="dk2"/>
            </a:solidFill>
            <a:prstDash val="solid"/>
            <a:round/>
            <a:headEnd len="sm" w="sm" type="none"/>
            <a:tailEnd len="sm" w="sm" type="none"/>
          </a:ln>
        </p:spPr>
      </p:pic>
      <p:grpSp>
        <p:nvGrpSpPr>
          <p:cNvPr id="1321" name="Google Shape;1321;p60"/>
          <p:cNvGrpSpPr/>
          <p:nvPr/>
        </p:nvGrpSpPr>
        <p:grpSpPr>
          <a:xfrm>
            <a:off x="2457405" y="1360542"/>
            <a:ext cx="2107577" cy="2728316"/>
            <a:chOff x="2576113" y="1610970"/>
            <a:chExt cx="1739499" cy="2251829"/>
          </a:xfrm>
        </p:grpSpPr>
        <p:pic>
          <p:nvPicPr>
            <p:cNvPr id="1322" name="Google Shape;1322;p60"/>
            <p:cNvPicPr preferRelativeResize="0"/>
            <p:nvPr/>
          </p:nvPicPr>
          <p:blipFill rotWithShape="1">
            <a:blip r:embed="rId5">
              <a:alphaModFix/>
            </a:blip>
            <a:srcRect b="0" l="0" r="0" t="46802"/>
            <a:stretch/>
          </p:blipFill>
          <p:spPr>
            <a:xfrm>
              <a:off x="2576125" y="1610970"/>
              <a:ext cx="1739475" cy="1507450"/>
            </a:xfrm>
            <a:prstGeom prst="rect">
              <a:avLst/>
            </a:prstGeom>
            <a:noFill/>
            <a:ln>
              <a:noFill/>
            </a:ln>
          </p:spPr>
        </p:pic>
        <p:pic>
          <p:nvPicPr>
            <p:cNvPr id="1323" name="Google Shape;1323;p60"/>
            <p:cNvPicPr preferRelativeResize="0"/>
            <p:nvPr/>
          </p:nvPicPr>
          <p:blipFill rotWithShape="1">
            <a:blip r:embed="rId6">
              <a:alphaModFix/>
            </a:blip>
            <a:srcRect b="53434" l="0" r="0" t="20297"/>
            <a:stretch/>
          </p:blipFill>
          <p:spPr>
            <a:xfrm>
              <a:off x="2576113" y="3118425"/>
              <a:ext cx="1739499" cy="744374"/>
            </a:xfrm>
            <a:prstGeom prst="rect">
              <a:avLst/>
            </a:prstGeom>
            <a:noFill/>
            <a:ln>
              <a:noFill/>
            </a:ln>
          </p:spPr>
        </p:pic>
      </p:grpSp>
      <p:pic>
        <p:nvPicPr>
          <p:cNvPr id="1324" name="Google Shape;1324;p60"/>
          <p:cNvPicPr preferRelativeResize="0"/>
          <p:nvPr/>
        </p:nvPicPr>
        <p:blipFill rotWithShape="1">
          <a:blip r:embed="rId7">
            <a:alphaModFix/>
          </a:blip>
          <a:srcRect b="0" l="0" r="0" t="20534"/>
          <a:stretch/>
        </p:blipFill>
        <p:spPr>
          <a:xfrm>
            <a:off x="6913619" y="1360475"/>
            <a:ext cx="2107531" cy="2728286"/>
          </a:xfrm>
          <a:prstGeom prst="rect">
            <a:avLst/>
          </a:prstGeom>
          <a:noFill/>
          <a:ln>
            <a:noFill/>
          </a:ln>
        </p:spPr>
      </p:pic>
      <p:sp>
        <p:nvSpPr>
          <p:cNvPr id="1325" name="Google Shape;1325;p60"/>
          <p:cNvSpPr txBox="1"/>
          <p:nvPr/>
        </p:nvSpPr>
        <p:spPr>
          <a:xfrm>
            <a:off x="419275" y="172200"/>
            <a:ext cx="1388400" cy="2436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DashBoard</a:t>
            </a:r>
            <a:endParaRPr b="1" sz="1200">
              <a:solidFill>
                <a:srgbClr val="000000"/>
              </a:solidFill>
              <a:latin typeface="Montserrat"/>
              <a:ea typeface="Montserrat"/>
              <a:cs typeface="Montserrat"/>
              <a:sym typeface="Montserrat"/>
            </a:endParaRPr>
          </a:p>
        </p:txBody>
      </p:sp>
      <p:sp>
        <p:nvSpPr>
          <p:cNvPr id="1326" name="Google Shape;1326;p60"/>
          <p:cNvSpPr txBox="1"/>
          <p:nvPr/>
        </p:nvSpPr>
        <p:spPr>
          <a:xfrm>
            <a:off x="1510650" y="449325"/>
            <a:ext cx="612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Montserrat"/>
                <a:ea typeface="Montserrat"/>
                <a:cs typeface="Montserrat"/>
                <a:sym typeface="Montserrat"/>
              </a:rPr>
              <a:t>Dashboard shows various important values of selected date at a Glance</a:t>
            </a:r>
            <a:endParaRPr sz="1000">
              <a:latin typeface="Montserrat"/>
              <a:ea typeface="Montserrat"/>
              <a:cs typeface="Montserrat"/>
              <a:sym typeface="Montserrat"/>
            </a:endParaRPr>
          </a:p>
        </p:txBody>
      </p:sp>
      <p:sp>
        <p:nvSpPr>
          <p:cNvPr id="1327" name="Google Shape;1327;p60"/>
          <p:cNvSpPr txBox="1"/>
          <p:nvPr/>
        </p:nvSpPr>
        <p:spPr>
          <a:xfrm>
            <a:off x="456000" y="713975"/>
            <a:ext cx="829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Montserrat"/>
                <a:ea typeface="Montserrat"/>
                <a:cs typeface="Montserrat"/>
                <a:sym typeface="Montserrat"/>
              </a:rPr>
              <a:t>Tokens generated ( New and Existing), Patient check-in time, Patient duration in clinic, Daily Patient count, patient attended by </a:t>
            </a:r>
            <a:r>
              <a:rPr lang="en" sz="1000">
                <a:latin typeface="Montserrat"/>
                <a:ea typeface="Montserrat"/>
                <a:cs typeface="Montserrat"/>
                <a:sym typeface="Montserrat"/>
              </a:rPr>
              <a:t>Attendant</a:t>
            </a:r>
            <a:r>
              <a:rPr lang="en" sz="1000">
                <a:latin typeface="Montserrat"/>
                <a:ea typeface="Montserrat"/>
                <a:cs typeface="Montserrat"/>
                <a:sym typeface="Montserrat"/>
              </a:rPr>
              <a:t>, Stages/Services offered, Top 10 Stages, Area </a:t>
            </a:r>
            <a:r>
              <a:rPr lang="en" sz="1000">
                <a:latin typeface="Montserrat"/>
                <a:ea typeface="Montserrat"/>
                <a:cs typeface="Montserrat"/>
                <a:sym typeface="Montserrat"/>
              </a:rPr>
              <a:t>analysis</a:t>
            </a:r>
            <a:r>
              <a:rPr lang="en" sz="1000">
                <a:latin typeface="Montserrat"/>
                <a:ea typeface="Montserrat"/>
                <a:cs typeface="Montserrat"/>
                <a:sym typeface="Montserrat"/>
              </a:rPr>
              <a:t>, Surgery count, Prescribed Medicine Brands, Prescribed Pharma Companies, Reports </a:t>
            </a:r>
            <a:r>
              <a:rPr lang="en" sz="1000">
                <a:latin typeface="Montserrat"/>
                <a:ea typeface="Montserrat"/>
                <a:cs typeface="Montserrat"/>
                <a:sym typeface="Montserrat"/>
              </a:rPr>
              <a:t>Generated</a:t>
            </a:r>
            <a:r>
              <a:rPr lang="en" sz="1000">
                <a:latin typeface="Montserrat"/>
                <a:ea typeface="Montserrat"/>
                <a:cs typeface="Montserrat"/>
                <a:sym typeface="Montserrat"/>
              </a:rPr>
              <a:t> and much more… </a:t>
            </a:r>
            <a:endParaRPr sz="1000">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33" name="Google Shape;1333;p61"/>
          <p:cNvGrpSpPr/>
          <p:nvPr/>
        </p:nvGrpSpPr>
        <p:grpSpPr>
          <a:xfrm>
            <a:off x="118448" y="915263"/>
            <a:ext cx="1977319" cy="3191180"/>
            <a:chOff x="2260338" y="5068057"/>
            <a:chExt cx="2194583" cy="3541820"/>
          </a:xfrm>
        </p:grpSpPr>
        <p:pic>
          <p:nvPicPr>
            <p:cNvPr id="1334" name="Google Shape;1334;p61"/>
            <p:cNvPicPr preferRelativeResize="0"/>
            <p:nvPr/>
          </p:nvPicPr>
          <p:blipFill rotWithShape="1">
            <a:blip r:embed="rId3">
              <a:alphaModFix/>
            </a:blip>
            <a:srcRect b="10031" l="0" r="0" t="0"/>
            <a:stretch/>
          </p:blipFill>
          <p:spPr>
            <a:xfrm>
              <a:off x="2260338" y="5068090"/>
              <a:ext cx="2194583" cy="3537492"/>
            </a:xfrm>
            <a:prstGeom prst="rect">
              <a:avLst/>
            </a:prstGeom>
            <a:noFill/>
            <a:ln>
              <a:noFill/>
            </a:ln>
          </p:spPr>
        </p:pic>
        <p:pic>
          <p:nvPicPr>
            <p:cNvPr id="1335" name="Google Shape;1335;p61"/>
            <p:cNvPicPr preferRelativeResize="0"/>
            <p:nvPr/>
          </p:nvPicPr>
          <p:blipFill rotWithShape="1">
            <a:blip r:embed="rId4">
              <a:alphaModFix/>
            </a:blip>
            <a:srcRect b="9918" l="0" r="0" t="0"/>
            <a:stretch/>
          </p:blipFill>
          <p:spPr>
            <a:xfrm>
              <a:off x="2260338" y="5068057"/>
              <a:ext cx="2194583" cy="3541820"/>
            </a:xfrm>
            <a:prstGeom prst="rect">
              <a:avLst/>
            </a:prstGeom>
            <a:noFill/>
            <a:ln>
              <a:noFill/>
            </a:ln>
          </p:spPr>
        </p:pic>
      </p:grpSp>
      <p:sp>
        <p:nvSpPr>
          <p:cNvPr id="1336" name="Google Shape;1336;p61"/>
          <p:cNvSpPr/>
          <p:nvPr/>
        </p:nvSpPr>
        <p:spPr>
          <a:xfrm>
            <a:off x="1095882" y="1211398"/>
            <a:ext cx="999900" cy="35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1"/>
          <p:cNvSpPr/>
          <p:nvPr/>
        </p:nvSpPr>
        <p:spPr>
          <a:xfrm>
            <a:off x="79850" y="1534161"/>
            <a:ext cx="2015700" cy="246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1"/>
          <p:cNvSpPr txBox="1"/>
          <p:nvPr/>
        </p:nvSpPr>
        <p:spPr>
          <a:xfrm>
            <a:off x="2416327" y="3695200"/>
            <a:ext cx="1447200" cy="774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800">
                <a:latin typeface="Montserrat"/>
                <a:ea typeface="Montserrat"/>
                <a:cs typeface="Montserrat"/>
                <a:sym typeface="Montserrat"/>
              </a:rPr>
              <a:t>S</a:t>
            </a:r>
            <a:r>
              <a:rPr lang="en" sz="800">
                <a:solidFill>
                  <a:srgbClr val="000000"/>
                </a:solidFill>
                <a:latin typeface="Montserrat"/>
                <a:ea typeface="Montserrat"/>
                <a:cs typeface="Montserrat"/>
                <a:sym typeface="Montserrat"/>
              </a:rPr>
              <a:t>can the </a:t>
            </a:r>
            <a:r>
              <a:rPr b="1" lang="en" sz="800">
                <a:solidFill>
                  <a:srgbClr val="000000"/>
                </a:solidFill>
                <a:latin typeface="Montserrat"/>
                <a:ea typeface="Montserrat"/>
                <a:cs typeface="Montserrat"/>
                <a:sym typeface="Montserrat"/>
              </a:rPr>
              <a:t>Batch number</a:t>
            </a:r>
            <a:r>
              <a:rPr lang="en" sz="800">
                <a:solidFill>
                  <a:srgbClr val="000000"/>
                </a:solidFill>
                <a:latin typeface="Montserrat"/>
                <a:ea typeface="Montserrat"/>
                <a:cs typeface="Montserrat"/>
                <a:sym typeface="Montserrat"/>
              </a:rPr>
              <a:t> using device camera.</a:t>
            </a:r>
            <a:endParaRPr sz="800">
              <a:solidFill>
                <a:srgbClr val="000000"/>
              </a:solidFill>
              <a:latin typeface="Montserrat"/>
              <a:ea typeface="Montserrat"/>
              <a:cs typeface="Montserrat"/>
              <a:sym typeface="Montserrat"/>
            </a:endParaRPr>
          </a:p>
        </p:txBody>
      </p:sp>
      <p:sp>
        <p:nvSpPr>
          <p:cNvPr id="1339" name="Google Shape;1339;p61"/>
          <p:cNvSpPr txBox="1"/>
          <p:nvPr/>
        </p:nvSpPr>
        <p:spPr>
          <a:xfrm>
            <a:off x="154512" y="451450"/>
            <a:ext cx="20160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b="1" lang="en" sz="900">
                <a:latin typeface="Montserrat"/>
                <a:ea typeface="Montserrat"/>
                <a:cs typeface="Montserrat"/>
                <a:sym typeface="Montserrat"/>
              </a:rPr>
              <a:t>Add Material :</a:t>
            </a:r>
            <a:endParaRPr b="1" sz="900">
              <a:solidFill>
                <a:srgbClr val="000000"/>
              </a:solidFill>
              <a:latin typeface="Montserrat"/>
              <a:ea typeface="Montserrat"/>
              <a:cs typeface="Montserrat"/>
              <a:sym typeface="Montserrat"/>
            </a:endParaRPr>
          </a:p>
        </p:txBody>
      </p:sp>
      <p:cxnSp>
        <p:nvCxnSpPr>
          <p:cNvPr id="1340" name="Google Shape;1340;p61"/>
          <p:cNvCxnSpPr>
            <a:stCxn id="1338" idx="1"/>
          </p:cNvCxnSpPr>
          <p:nvPr/>
        </p:nvCxnSpPr>
        <p:spPr>
          <a:xfrm rot="10800000">
            <a:off x="1027627" y="2474950"/>
            <a:ext cx="1388700" cy="1607700"/>
          </a:xfrm>
          <a:prstGeom prst="straightConnector1">
            <a:avLst/>
          </a:prstGeom>
          <a:noFill/>
          <a:ln cap="flat" cmpd="sng" w="19050">
            <a:solidFill>
              <a:srgbClr val="FF0000"/>
            </a:solidFill>
            <a:prstDash val="solid"/>
            <a:round/>
            <a:headEnd len="med" w="med" type="none"/>
            <a:tailEnd len="med" w="med" type="triangle"/>
          </a:ln>
        </p:spPr>
      </p:cxnSp>
      <p:cxnSp>
        <p:nvCxnSpPr>
          <p:cNvPr id="1341" name="Google Shape;1341;p61"/>
          <p:cNvCxnSpPr/>
          <p:nvPr/>
        </p:nvCxnSpPr>
        <p:spPr>
          <a:xfrm rot="10800000">
            <a:off x="1853729" y="1806402"/>
            <a:ext cx="645300" cy="0"/>
          </a:xfrm>
          <a:prstGeom prst="straightConnector1">
            <a:avLst/>
          </a:prstGeom>
          <a:noFill/>
          <a:ln cap="flat" cmpd="sng" w="19050">
            <a:solidFill>
              <a:srgbClr val="FF0000"/>
            </a:solidFill>
            <a:prstDash val="solid"/>
            <a:round/>
            <a:headEnd len="med" w="med" type="none"/>
            <a:tailEnd len="med" w="med" type="triangle"/>
          </a:ln>
        </p:spPr>
      </p:cxnSp>
      <p:sp>
        <p:nvSpPr>
          <p:cNvPr id="1342" name="Google Shape;1342;p61"/>
          <p:cNvSpPr txBox="1"/>
          <p:nvPr/>
        </p:nvSpPr>
        <p:spPr>
          <a:xfrm>
            <a:off x="2499029" y="1211414"/>
            <a:ext cx="1574100" cy="308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800">
                <a:solidFill>
                  <a:srgbClr val="000000"/>
                </a:solidFill>
                <a:latin typeface="Montserrat"/>
                <a:ea typeface="Montserrat"/>
                <a:cs typeface="Montserrat"/>
                <a:sym typeface="Montserrat"/>
              </a:rPr>
              <a:t>Transaction Type </a:t>
            </a:r>
            <a:endParaRPr sz="800">
              <a:solidFill>
                <a:srgbClr val="000000"/>
              </a:solidFill>
              <a:latin typeface="Montserrat"/>
              <a:ea typeface="Montserrat"/>
              <a:cs typeface="Montserrat"/>
              <a:sym typeface="Montserrat"/>
            </a:endParaRPr>
          </a:p>
        </p:txBody>
      </p:sp>
      <p:grpSp>
        <p:nvGrpSpPr>
          <p:cNvPr id="1343" name="Google Shape;1343;p61"/>
          <p:cNvGrpSpPr/>
          <p:nvPr/>
        </p:nvGrpSpPr>
        <p:grpSpPr>
          <a:xfrm>
            <a:off x="6837746" y="1364549"/>
            <a:ext cx="2046960" cy="2409420"/>
            <a:chOff x="423225" y="12720914"/>
            <a:chExt cx="1800000" cy="2118730"/>
          </a:xfrm>
        </p:grpSpPr>
        <p:pic>
          <p:nvPicPr>
            <p:cNvPr id="1344" name="Google Shape;1344;p61"/>
            <p:cNvPicPr preferRelativeResize="0"/>
            <p:nvPr/>
          </p:nvPicPr>
          <p:blipFill rotWithShape="1">
            <a:blip r:embed="rId5">
              <a:alphaModFix/>
            </a:blip>
            <a:srcRect b="0" l="0" r="0" t="42997"/>
            <a:stretch/>
          </p:blipFill>
          <p:spPr>
            <a:xfrm>
              <a:off x="423225" y="13044020"/>
              <a:ext cx="1800000" cy="1795624"/>
            </a:xfrm>
            <a:prstGeom prst="rect">
              <a:avLst/>
            </a:prstGeom>
            <a:noFill/>
            <a:ln>
              <a:noFill/>
            </a:ln>
          </p:spPr>
        </p:pic>
        <p:pic>
          <p:nvPicPr>
            <p:cNvPr id="1345" name="Google Shape;1345;p61"/>
            <p:cNvPicPr preferRelativeResize="0"/>
            <p:nvPr/>
          </p:nvPicPr>
          <p:blipFill rotWithShape="1">
            <a:blip r:embed="rId5">
              <a:alphaModFix/>
            </a:blip>
            <a:srcRect b="89742" l="0" r="0" t="0"/>
            <a:stretch/>
          </p:blipFill>
          <p:spPr>
            <a:xfrm>
              <a:off x="423225" y="12720914"/>
              <a:ext cx="1800000" cy="323100"/>
            </a:xfrm>
            <a:prstGeom prst="rect">
              <a:avLst/>
            </a:prstGeom>
            <a:noFill/>
            <a:ln>
              <a:noFill/>
            </a:ln>
          </p:spPr>
        </p:pic>
      </p:grpSp>
      <p:sp>
        <p:nvSpPr>
          <p:cNvPr id="1346" name="Google Shape;1346;p61"/>
          <p:cNvSpPr/>
          <p:nvPr/>
        </p:nvSpPr>
        <p:spPr>
          <a:xfrm>
            <a:off x="6910882" y="5429097"/>
            <a:ext cx="653100" cy="319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7" name="Google Shape;1347;p61"/>
          <p:cNvPicPr preferRelativeResize="0"/>
          <p:nvPr/>
        </p:nvPicPr>
        <p:blipFill rotWithShape="1">
          <a:blip r:embed="rId6">
            <a:alphaModFix/>
          </a:blip>
          <a:srcRect b="11707" l="0" r="0" t="0"/>
          <a:stretch/>
        </p:blipFill>
        <p:spPr>
          <a:xfrm>
            <a:off x="4491350" y="1031050"/>
            <a:ext cx="2236824" cy="3133100"/>
          </a:xfrm>
          <a:prstGeom prst="rect">
            <a:avLst/>
          </a:prstGeom>
          <a:noFill/>
          <a:ln>
            <a:noFill/>
          </a:ln>
        </p:spPr>
      </p:pic>
      <p:sp>
        <p:nvSpPr>
          <p:cNvPr id="1348" name="Google Shape;1348;p61"/>
          <p:cNvSpPr/>
          <p:nvPr/>
        </p:nvSpPr>
        <p:spPr>
          <a:xfrm>
            <a:off x="4487400" y="1459425"/>
            <a:ext cx="2236800" cy="141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1"/>
          <p:cNvSpPr txBox="1"/>
          <p:nvPr/>
        </p:nvSpPr>
        <p:spPr>
          <a:xfrm>
            <a:off x="4487393" y="564025"/>
            <a:ext cx="18783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b="1" lang="en" sz="900">
                <a:latin typeface="Montserrat"/>
                <a:ea typeface="Montserrat"/>
                <a:cs typeface="Montserrat"/>
                <a:sym typeface="Montserrat"/>
              </a:rPr>
              <a:t>Consume</a:t>
            </a:r>
            <a:r>
              <a:rPr b="1" lang="en" sz="900">
                <a:latin typeface="Montserrat"/>
                <a:ea typeface="Montserrat"/>
                <a:cs typeface="Montserrat"/>
                <a:sym typeface="Montserrat"/>
              </a:rPr>
              <a:t> Material :</a:t>
            </a:r>
            <a:endParaRPr b="1" sz="900">
              <a:solidFill>
                <a:srgbClr val="000000"/>
              </a:solidFill>
              <a:latin typeface="Montserrat"/>
              <a:ea typeface="Montserrat"/>
              <a:cs typeface="Montserrat"/>
              <a:sym typeface="Montserrat"/>
            </a:endParaRPr>
          </a:p>
        </p:txBody>
      </p:sp>
      <p:sp>
        <p:nvSpPr>
          <p:cNvPr id="1350" name="Google Shape;1350;p61"/>
          <p:cNvSpPr txBox="1"/>
          <p:nvPr/>
        </p:nvSpPr>
        <p:spPr>
          <a:xfrm>
            <a:off x="6837758" y="952700"/>
            <a:ext cx="2183400" cy="323100"/>
          </a:xfrm>
          <a:prstGeom prst="rect">
            <a:avLst/>
          </a:prstGeom>
          <a:noFill/>
          <a:ln>
            <a:noFill/>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b="1" lang="en" sz="900">
                <a:latin typeface="Montserrat"/>
                <a:ea typeface="Montserrat"/>
                <a:cs typeface="Montserrat"/>
                <a:sym typeface="Montserrat"/>
              </a:rPr>
              <a:t>Billing of Material :</a:t>
            </a:r>
            <a:endParaRPr b="1" sz="900">
              <a:solidFill>
                <a:srgbClr val="000000"/>
              </a:solidFill>
              <a:latin typeface="Montserrat"/>
              <a:ea typeface="Montserrat"/>
              <a:cs typeface="Montserrat"/>
              <a:sym typeface="Montserrat"/>
            </a:endParaRPr>
          </a:p>
        </p:txBody>
      </p:sp>
      <p:sp>
        <p:nvSpPr>
          <p:cNvPr id="1351" name="Google Shape;1351;p61"/>
          <p:cNvSpPr txBox="1"/>
          <p:nvPr/>
        </p:nvSpPr>
        <p:spPr>
          <a:xfrm>
            <a:off x="419275" y="167900"/>
            <a:ext cx="2256300" cy="251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Inventory Management :</a:t>
            </a:r>
            <a:endParaRPr b="1" sz="1200">
              <a:solidFill>
                <a:srgbClr val="000000"/>
              </a:solidFill>
              <a:latin typeface="Montserrat"/>
              <a:ea typeface="Montserrat"/>
              <a:cs typeface="Montserrat"/>
              <a:sym typeface="Montserrat"/>
            </a:endParaRPr>
          </a:p>
        </p:txBody>
      </p:sp>
      <p:sp>
        <p:nvSpPr>
          <p:cNvPr id="1352" name="Google Shape;1352;p61"/>
          <p:cNvSpPr/>
          <p:nvPr/>
        </p:nvSpPr>
        <p:spPr>
          <a:xfrm>
            <a:off x="7424580" y="2412817"/>
            <a:ext cx="873300" cy="31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3" name="Google Shape;1353;p61"/>
          <p:cNvPicPr preferRelativeResize="0"/>
          <p:nvPr/>
        </p:nvPicPr>
        <p:blipFill rotWithShape="1">
          <a:blip r:embed="rId7">
            <a:alphaModFix/>
          </a:blip>
          <a:srcRect b="20477" l="11960" r="11907" t="23235"/>
          <a:stretch/>
        </p:blipFill>
        <p:spPr>
          <a:xfrm>
            <a:off x="2283104" y="1588883"/>
            <a:ext cx="1491709" cy="19607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nvSpPr>
        <p:spPr>
          <a:xfrm>
            <a:off x="419275" y="478122"/>
            <a:ext cx="6246300" cy="32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63BF"/>
                </a:solidFill>
                <a:latin typeface="Montserrat"/>
                <a:ea typeface="Montserrat"/>
                <a:cs typeface="Montserrat"/>
                <a:sym typeface="Montserrat"/>
              </a:rPr>
              <a:t>Multiple</a:t>
            </a:r>
            <a:r>
              <a:rPr b="1" lang="en" sz="1200">
                <a:solidFill>
                  <a:srgbClr val="3663BF"/>
                </a:solidFill>
                <a:latin typeface="Montserrat"/>
                <a:ea typeface="Montserrat"/>
                <a:cs typeface="Montserrat"/>
                <a:sym typeface="Montserrat"/>
              </a:rPr>
              <a:t> views</a:t>
            </a:r>
            <a:r>
              <a:rPr lang="en" sz="1200">
                <a:solidFill>
                  <a:srgbClr val="3663BF"/>
                </a:solidFill>
                <a:latin typeface="Montserrat"/>
                <a:ea typeface="Montserrat"/>
                <a:cs typeface="Montserrat"/>
                <a:sym typeface="Montserrat"/>
              </a:rPr>
              <a:t> of Appointment slots for ease of use</a:t>
            </a:r>
            <a:endParaRPr sz="1200">
              <a:solidFill>
                <a:srgbClr val="3663BF"/>
              </a:solidFill>
              <a:latin typeface="Montserrat"/>
              <a:ea typeface="Montserrat"/>
              <a:cs typeface="Montserrat"/>
              <a:sym typeface="Montserrat"/>
            </a:endParaRPr>
          </a:p>
        </p:txBody>
      </p:sp>
      <p:sp>
        <p:nvSpPr>
          <p:cNvPr id="115" name="Google Shape;115;p17"/>
          <p:cNvSpPr txBox="1"/>
          <p:nvPr/>
        </p:nvSpPr>
        <p:spPr>
          <a:xfrm>
            <a:off x="496374" y="803325"/>
            <a:ext cx="22809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Montserrat"/>
                <a:ea typeface="Montserrat"/>
                <a:cs typeface="Montserrat"/>
                <a:sym typeface="Montserrat"/>
              </a:rPr>
              <a:t>One Column View</a:t>
            </a:r>
            <a:endParaRPr sz="1000">
              <a:solidFill>
                <a:srgbClr val="3663BF"/>
              </a:solidFill>
              <a:latin typeface="Montserrat"/>
              <a:ea typeface="Montserrat"/>
              <a:cs typeface="Montserrat"/>
              <a:sym typeface="Montserrat"/>
            </a:endParaRPr>
          </a:p>
        </p:txBody>
      </p:sp>
      <p:pic>
        <p:nvPicPr>
          <p:cNvPr id="116" name="Google Shape;116;p17"/>
          <p:cNvPicPr preferRelativeResize="0"/>
          <p:nvPr/>
        </p:nvPicPr>
        <p:blipFill>
          <a:blip r:embed="rId3">
            <a:alphaModFix/>
          </a:blip>
          <a:stretch>
            <a:fillRect/>
          </a:stretch>
        </p:blipFill>
        <p:spPr>
          <a:xfrm>
            <a:off x="8679049" y="103700"/>
            <a:ext cx="416700" cy="416700"/>
          </a:xfrm>
          <a:prstGeom prst="rect">
            <a:avLst/>
          </a:prstGeom>
          <a:noFill/>
          <a:ln>
            <a:noFill/>
          </a:ln>
        </p:spPr>
      </p:pic>
      <p:sp>
        <p:nvSpPr>
          <p:cNvPr id="117" name="Google Shape;11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7"/>
          <p:cNvSpPr txBox="1"/>
          <p:nvPr/>
        </p:nvSpPr>
        <p:spPr>
          <a:xfrm>
            <a:off x="4861550" y="803325"/>
            <a:ext cx="16512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Montserrat"/>
                <a:ea typeface="Montserrat"/>
                <a:cs typeface="Montserrat"/>
                <a:sym typeface="Montserrat"/>
              </a:rPr>
              <a:t>Multi-</a:t>
            </a:r>
            <a:r>
              <a:rPr lang="en" sz="1000">
                <a:solidFill>
                  <a:srgbClr val="3663BF"/>
                </a:solidFill>
                <a:latin typeface="Montserrat"/>
                <a:ea typeface="Montserrat"/>
                <a:cs typeface="Montserrat"/>
                <a:sym typeface="Montserrat"/>
              </a:rPr>
              <a:t>Column View</a:t>
            </a:r>
            <a:endParaRPr sz="1000">
              <a:solidFill>
                <a:srgbClr val="3663BF"/>
              </a:solidFill>
              <a:latin typeface="Montserrat"/>
              <a:ea typeface="Montserrat"/>
              <a:cs typeface="Montserrat"/>
              <a:sym typeface="Montserrat"/>
            </a:endParaRPr>
          </a:p>
        </p:txBody>
      </p:sp>
      <p:sp>
        <p:nvSpPr>
          <p:cNvPr id="119" name="Google Shape;119;p17"/>
          <p:cNvSpPr txBox="1"/>
          <p:nvPr/>
        </p:nvSpPr>
        <p:spPr>
          <a:xfrm>
            <a:off x="419275" y="160075"/>
            <a:ext cx="1693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4ABF"/>
                </a:solidFill>
                <a:latin typeface="Raleway"/>
                <a:ea typeface="Raleway"/>
                <a:cs typeface="Raleway"/>
                <a:sym typeface="Raleway"/>
              </a:rPr>
              <a:t>Appointment App</a:t>
            </a:r>
            <a:endParaRPr b="1" sz="1200">
              <a:solidFill>
                <a:srgbClr val="364ABF"/>
              </a:solidFill>
              <a:latin typeface="Raleway"/>
              <a:ea typeface="Raleway"/>
              <a:cs typeface="Raleway"/>
              <a:sym typeface="Raleway"/>
            </a:endParaRPr>
          </a:p>
        </p:txBody>
      </p:sp>
      <p:grpSp>
        <p:nvGrpSpPr>
          <p:cNvPr id="120" name="Google Shape;120;p17"/>
          <p:cNvGrpSpPr/>
          <p:nvPr/>
        </p:nvGrpSpPr>
        <p:grpSpPr>
          <a:xfrm>
            <a:off x="351334" y="1090646"/>
            <a:ext cx="3945823" cy="3142920"/>
            <a:chOff x="797398" y="2822025"/>
            <a:chExt cx="3286543" cy="2158451"/>
          </a:xfrm>
        </p:grpSpPr>
        <p:pic>
          <p:nvPicPr>
            <p:cNvPr id="121" name="Google Shape;121;p17"/>
            <p:cNvPicPr preferRelativeResize="0"/>
            <p:nvPr/>
          </p:nvPicPr>
          <p:blipFill rotWithShape="1">
            <a:blip r:embed="rId4">
              <a:alphaModFix/>
            </a:blip>
            <a:srcRect b="40796" l="0" r="0" t="27251"/>
            <a:stretch/>
          </p:blipFill>
          <p:spPr>
            <a:xfrm>
              <a:off x="797398" y="2822025"/>
              <a:ext cx="3286543" cy="2158451"/>
            </a:xfrm>
            <a:prstGeom prst="rect">
              <a:avLst/>
            </a:prstGeom>
            <a:noFill/>
            <a:ln cap="flat" cmpd="sng" w="9525">
              <a:solidFill>
                <a:schemeClr val="dk2"/>
              </a:solidFill>
              <a:prstDash val="solid"/>
              <a:round/>
              <a:headEnd len="sm" w="sm" type="none"/>
              <a:tailEnd len="sm" w="sm" type="none"/>
            </a:ln>
          </p:spPr>
        </p:pic>
        <p:sp>
          <p:nvSpPr>
            <p:cNvPr id="122" name="Google Shape;122;p17"/>
            <p:cNvSpPr/>
            <p:nvPr/>
          </p:nvSpPr>
          <p:spPr>
            <a:xfrm>
              <a:off x="1778460" y="2875499"/>
              <a:ext cx="1085700" cy="124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1622659" y="3317131"/>
              <a:ext cx="1085700" cy="124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a:off x="1691509" y="3792263"/>
              <a:ext cx="1085700" cy="124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a:off x="1583984" y="4307670"/>
              <a:ext cx="1085700" cy="124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1657959" y="4742577"/>
              <a:ext cx="1085700" cy="124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7"/>
            <p:cNvSpPr/>
            <p:nvPr/>
          </p:nvSpPr>
          <p:spPr>
            <a:xfrm>
              <a:off x="3705200" y="2913874"/>
              <a:ext cx="3219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3705202" y="3338114"/>
              <a:ext cx="3219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3705202" y="3797574"/>
              <a:ext cx="3219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3703965" y="4280566"/>
              <a:ext cx="3219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3703977" y="4784565"/>
              <a:ext cx="3219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7"/>
          <p:cNvGrpSpPr/>
          <p:nvPr/>
        </p:nvGrpSpPr>
        <p:grpSpPr>
          <a:xfrm>
            <a:off x="4526704" y="1090650"/>
            <a:ext cx="3945740" cy="3142920"/>
            <a:chOff x="5060100" y="2974422"/>
            <a:chExt cx="2709800" cy="2158451"/>
          </a:xfrm>
        </p:grpSpPr>
        <p:grpSp>
          <p:nvGrpSpPr>
            <p:cNvPr id="133" name="Google Shape;133;p17"/>
            <p:cNvGrpSpPr/>
            <p:nvPr/>
          </p:nvGrpSpPr>
          <p:grpSpPr>
            <a:xfrm>
              <a:off x="5060100" y="2974422"/>
              <a:ext cx="2709800" cy="2158451"/>
              <a:chOff x="5060100" y="2974422"/>
              <a:chExt cx="2709800" cy="2158451"/>
            </a:xfrm>
          </p:grpSpPr>
          <p:grpSp>
            <p:nvGrpSpPr>
              <p:cNvPr id="134" name="Google Shape;134;p17"/>
              <p:cNvGrpSpPr/>
              <p:nvPr/>
            </p:nvGrpSpPr>
            <p:grpSpPr>
              <a:xfrm>
                <a:off x="5060100" y="2974422"/>
                <a:ext cx="2709800" cy="2158451"/>
                <a:chOff x="5060100" y="2974422"/>
                <a:chExt cx="2709800" cy="2158451"/>
              </a:xfrm>
            </p:grpSpPr>
            <p:grpSp>
              <p:nvGrpSpPr>
                <p:cNvPr id="135" name="Google Shape;135;p17"/>
                <p:cNvGrpSpPr/>
                <p:nvPr/>
              </p:nvGrpSpPr>
              <p:grpSpPr>
                <a:xfrm>
                  <a:off x="5060100" y="2974422"/>
                  <a:ext cx="2709800" cy="2158451"/>
                  <a:chOff x="5060153" y="2822030"/>
                  <a:chExt cx="3286598" cy="2158451"/>
                </a:xfrm>
              </p:grpSpPr>
              <p:pic>
                <p:nvPicPr>
                  <p:cNvPr id="136" name="Google Shape;136;p17"/>
                  <p:cNvPicPr preferRelativeResize="0"/>
                  <p:nvPr/>
                </p:nvPicPr>
                <p:blipFill rotWithShape="1">
                  <a:blip r:embed="rId5">
                    <a:alphaModFix/>
                  </a:blip>
                  <a:srcRect b="40800" l="0" r="0" t="27250"/>
                  <a:stretch/>
                </p:blipFill>
                <p:spPr>
                  <a:xfrm>
                    <a:off x="5060153" y="2822030"/>
                    <a:ext cx="3286598" cy="2158451"/>
                  </a:xfrm>
                  <a:prstGeom prst="rect">
                    <a:avLst/>
                  </a:prstGeom>
                  <a:noFill/>
                  <a:ln cap="flat" cmpd="sng" w="9525">
                    <a:solidFill>
                      <a:schemeClr val="dk2"/>
                    </a:solidFill>
                    <a:prstDash val="solid"/>
                    <a:round/>
                    <a:headEnd len="sm" w="sm" type="none"/>
                    <a:tailEnd len="sm" w="sm" type="none"/>
                  </a:ln>
                </p:spPr>
              </p:pic>
              <p:sp>
                <p:nvSpPr>
                  <p:cNvPr id="137" name="Google Shape;137;p17"/>
                  <p:cNvSpPr/>
                  <p:nvPr/>
                </p:nvSpPr>
                <p:spPr>
                  <a:xfrm>
                    <a:off x="5577420" y="3182232"/>
                    <a:ext cx="463800" cy="1620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5577420" y="3706484"/>
                    <a:ext cx="428700" cy="1620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5580759" y="4230736"/>
                    <a:ext cx="428700" cy="1620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5594985" y="4641868"/>
                    <a:ext cx="428700" cy="2223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6041246" y="3221730"/>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6998358" y="3221730"/>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a:off x="6041246" y="3693379"/>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a:off x="6041246" y="4167612"/>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6998358" y="4181220"/>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6041246" y="4686672"/>
                    <a:ext cx="3216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6583887" y="3187715"/>
                    <a:ext cx="321600" cy="227100"/>
                  </a:xfrm>
                  <a:prstGeom prst="roundRect">
                    <a:avLst>
                      <a:gd fmla="val 16667" name="adj"/>
                    </a:avLst>
                  </a:prstGeom>
                  <a:solidFill>
                    <a:srgbClr val="DBD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7"/>
                <p:cNvSpPr/>
                <p:nvPr/>
              </p:nvSpPr>
              <p:spPr>
                <a:xfrm>
                  <a:off x="7098900" y="3372302"/>
                  <a:ext cx="265200" cy="1482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17"/>
              <p:cNvSpPr/>
              <p:nvPr/>
            </p:nvSpPr>
            <p:spPr>
              <a:xfrm>
                <a:off x="7470975" y="3363347"/>
                <a:ext cx="2652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7470975" y="4331572"/>
                <a:ext cx="265200" cy="8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7"/>
            <p:cNvSpPr/>
            <p:nvPr/>
          </p:nvSpPr>
          <p:spPr>
            <a:xfrm>
              <a:off x="7111450" y="4301674"/>
              <a:ext cx="265200" cy="2592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6282400" y="4335451"/>
              <a:ext cx="265200" cy="175800"/>
            </a:xfrm>
            <a:prstGeom prst="roundRect">
              <a:avLst>
                <a:gd fmla="val 16667" name="adj"/>
              </a:avLst>
            </a:prstGeom>
            <a:solidFill>
              <a:srgbClr val="DAF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59" name="Google Shape;1359;p62"/>
          <p:cNvSpPr txBox="1"/>
          <p:nvPr/>
        </p:nvSpPr>
        <p:spPr>
          <a:xfrm>
            <a:off x="419275" y="169675"/>
            <a:ext cx="2397000" cy="239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Material Turnover Report:</a:t>
            </a:r>
            <a:endParaRPr b="1" sz="1200">
              <a:solidFill>
                <a:srgbClr val="000000"/>
              </a:solidFill>
              <a:latin typeface="Montserrat"/>
              <a:ea typeface="Montserrat"/>
              <a:cs typeface="Montserrat"/>
              <a:sym typeface="Montserrat"/>
            </a:endParaRPr>
          </a:p>
        </p:txBody>
      </p:sp>
      <p:grpSp>
        <p:nvGrpSpPr>
          <p:cNvPr id="1360" name="Google Shape;1360;p62"/>
          <p:cNvGrpSpPr/>
          <p:nvPr/>
        </p:nvGrpSpPr>
        <p:grpSpPr>
          <a:xfrm>
            <a:off x="710694" y="570521"/>
            <a:ext cx="7730493" cy="3973997"/>
            <a:chOff x="710700" y="570525"/>
            <a:chExt cx="7108499" cy="3654250"/>
          </a:xfrm>
        </p:grpSpPr>
        <p:pic>
          <p:nvPicPr>
            <p:cNvPr id="1361" name="Google Shape;1361;p62"/>
            <p:cNvPicPr preferRelativeResize="0"/>
            <p:nvPr/>
          </p:nvPicPr>
          <p:blipFill>
            <a:blip r:embed="rId3">
              <a:alphaModFix/>
            </a:blip>
            <a:stretch>
              <a:fillRect/>
            </a:stretch>
          </p:blipFill>
          <p:spPr>
            <a:xfrm>
              <a:off x="710700" y="570525"/>
              <a:ext cx="7108499" cy="3654250"/>
            </a:xfrm>
            <a:prstGeom prst="rect">
              <a:avLst/>
            </a:prstGeom>
            <a:noFill/>
            <a:ln>
              <a:noFill/>
            </a:ln>
          </p:spPr>
        </p:pic>
        <p:sp>
          <p:nvSpPr>
            <p:cNvPr id="1362" name="Google Shape;1362;p62"/>
            <p:cNvSpPr/>
            <p:nvPr/>
          </p:nvSpPr>
          <p:spPr>
            <a:xfrm>
              <a:off x="2061959" y="1017633"/>
              <a:ext cx="5728200" cy="3052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62"/>
            <p:cNvCxnSpPr/>
            <p:nvPr/>
          </p:nvCxnSpPr>
          <p:spPr>
            <a:xfrm>
              <a:off x="3619550" y="1533274"/>
              <a:ext cx="852900" cy="0"/>
            </a:xfrm>
            <a:prstGeom prst="straightConnector1">
              <a:avLst/>
            </a:prstGeom>
            <a:noFill/>
            <a:ln cap="flat" cmpd="sng" w="28575">
              <a:solidFill>
                <a:srgbClr val="FF0000"/>
              </a:solidFill>
              <a:prstDash val="solid"/>
              <a:round/>
              <a:headEnd len="med" w="med" type="none"/>
              <a:tailEnd len="med" w="med" type="none"/>
            </a:ln>
          </p:spPr>
        </p:cxnSp>
        <p:sp>
          <p:nvSpPr>
            <p:cNvPr id="1364" name="Google Shape;1364;p62"/>
            <p:cNvSpPr/>
            <p:nvPr/>
          </p:nvSpPr>
          <p:spPr>
            <a:xfrm>
              <a:off x="1019300" y="1394850"/>
              <a:ext cx="2145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2"/>
            <p:cNvSpPr/>
            <p:nvPr/>
          </p:nvSpPr>
          <p:spPr>
            <a:xfrm>
              <a:off x="5592337" y="1394851"/>
              <a:ext cx="6576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71" name="Google Shape;1371;p63"/>
          <p:cNvSpPr txBox="1"/>
          <p:nvPr/>
        </p:nvSpPr>
        <p:spPr>
          <a:xfrm>
            <a:off x="4016251" y="447529"/>
            <a:ext cx="1984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900">
                <a:solidFill>
                  <a:schemeClr val="dk1"/>
                </a:solidFill>
                <a:latin typeface="Montserrat"/>
                <a:ea typeface="Montserrat"/>
                <a:cs typeface="Montserrat"/>
                <a:sym typeface="Montserrat"/>
              </a:rPr>
              <a:t>Patient Count - Old &amp; New</a:t>
            </a:r>
            <a:endParaRPr b="1" sz="900">
              <a:latin typeface="Montserrat"/>
              <a:ea typeface="Montserrat"/>
              <a:cs typeface="Montserrat"/>
              <a:sym typeface="Montserrat"/>
            </a:endParaRPr>
          </a:p>
        </p:txBody>
      </p:sp>
      <p:sp>
        <p:nvSpPr>
          <p:cNvPr id="1372" name="Google Shape;1372;p63"/>
          <p:cNvSpPr txBox="1"/>
          <p:nvPr/>
        </p:nvSpPr>
        <p:spPr>
          <a:xfrm>
            <a:off x="649849" y="447529"/>
            <a:ext cx="2071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City area-wise patient Count.</a:t>
            </a:r>
            <a:endParaRPr b="1" sz="900">
              <a:solidFill>
                <a:schemeClr val="dk1"/>
              </a:solidFill>
              <a:latin typeface="Montserrat"/>
              <a:ea typeface="Montserrat"/>
              <a:cs typeface="Montserrat"/>
              <a:sym typeface="Montserrat"/>
            </a:endParaRPr>
          </a:p>
        </p:txBody>
      </p:sp>
      <p:sp>
        <p:nvSpPr>
          <p:cNvPr id="1373" name="Google Shape;1373;p63"/>
          <p:cNvSpPr txBox="1"/>
          <p:nvPr/>
        </p:nvSpPr>
        <p:spPr>
          <a:xfrm>
            <a:off x="419275" y="169675"/>
            <a:ext cx="1907700" cy="239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Other MIS Reports</a:t>
            </a:r>
            <a:endParaRPr b="1" sz="1200">
              <a:solidFill>
                <a:srgbClr val="000000"/>
              </a:solidFill>
              <a:latin typeface="Montserrat"/>
              <a:ea typeface="Montserrat"/>
              <a:cs typeface="Montserrat"/>
              <a:sym typeface="Montserrat"/>
            </a:endParaRPr>
          </a:p>
        </p:txBody>
      </p:sp>
      <p:pic>
        <p:nvPicPr>
          <p:cNvPr id="1374" name="Google Shape;1374;p63"/>
          <p:cNvPicPr preferRelativeResize="0"/>
          <p:nvPr/>
        </p:nvPicPr>
        <p:blipFill rotWithShape="1">
          <a:blip r:embed="rId3">
            <a:alphaModFix/>
          </a:blip>
          <a:srcRect b="0" l="0" r="28856" t="0"/>
          <a:stretch/>
        </p:blipFill>
        <p:spPr>
          <a:xfrm>
            <a:off x="700000" y="721000"/>
            <a:ext cx="2709825" cy="2474225"/>
          </a:xfrm>
          <a:prstGeom prst="rect">
            <a:avLst/>
          </a:prstGeom>
          <a:noFill/>
          <a:ln cap="flat" cmpd="sng" w="9525">
            <a:solidFill>
              <a:schemeClr val="dk2"/>
            </a:solidFill>
            <a:prstDash val="solid"/>
            <a:round/>
            <a:headEnd len="sm" w="sm" type="none"/>
            <a:tailEnd len="sm" w="sm" type="none"/>
          </a:ln>
        </p:spPr>
      </p:pic>
      <p:pic>
        <p:nvPicPr>
          <p:cNvPr id="1375" name="Google Shape;1375;p63"/>
          <p:cNvPicPr preferRelativeResize="0"/>
          <p:nvPr/>
        </p:nvPicPr>
        <p:blipFill>
          <a:blip r:embed="rId4">
            <a:alphaModFix/>
          </a:blip>
          <a:stretch>
            <a:fillRect/>
          </a:stretch>
        </p:blipFill>
        <p:spPr>
          <a:xfrm>
            <a:off x="4016250" y="721000"/>
            <a:ext cx="4647725" cy="4210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pic>
        <p:nvPicPr>
          <p:cNvPr id="1380" name="Google Shape;1380;p64"/>
          <p:cNvPicPr preferRelativeResize="0"/>
          <p:nvPr/>
        </p:nvPicPr>
        <p:blipFill rotWithShape="1">
          <a:blip r:embed="rId3">
            <a:alphaModFix/>
          </a:blip>
          <a:srcRect b="26215" l="2427" r="3842" t="12333"/>
          <a:stretch/>
        </p:blipFill>
        <p:spPr>
          <a:xfrm>
            <a:off x="429150" y="1029575"/>
            <a:ext cx="5185301" cy="3584151"/>
          </a:xfrm>
          <a:prstGeom prst="rect">
            <a:avLst/>
          </a:prstGeom>
          <a:noFill/>
          <a:ln cap="flat" cmpd="sng" w="9525">
            <a:solidFill>
              <a:schemeClr val="dk2"/>
            </a:solidFill>
            <a:prstDash val="solid"/>
            <a:round/>
            <a:headEnd len="sm" w="sm" type="none"/>
            <a:tailEnd len="sm" w="sm" type="none"/>
          </a:ln>
        </p:spPr>
      </p:pic>
      <p:sp>
        <p:nvSpPr>
          <p:cNvPr id="1381" name="Google Shape;138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82" name="Google Shape;1382;p64"/>
          <p:cNvSpPr txBox="1"/>
          <p:nvPr/>
        </p:nvSpPr>
        <p:spPr>
          <a:xfrm>
            <a:off x="491875" y="752325"/>
            <a:ext cx="1421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Service Summary </a:t>
            </a:r>
            <a:endParaRPr sz="900">
              <a:solidFill>
                <a:schemeClr val="dk1"/>
              </a:solidFill>
              <a:latin typeface="Montserrat"/>
              <a:ea typeface="Montserrat"/>
              <a:cs typeface="Montserrat"/>
              <a:sym typeface="Montserrat"/>
            </a:endParaRPr>
          </a:p>
        </p:txBody>
      </p:sp>
      <p:sp>
        <p:nvSpPr>
          <p:cNvPr id="1383" name="Google Shape;1383;p64"/>
          <p:cNvSpPr txBox="1"/>
          <p:nvPr/>
        </p:nvSpPr>
        <p:spPr>
          <a:xfrm>
            <a:off x="415675" y="169675"/>
            <a:ext cx="1911300" cy="239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Other MIS Reports</a:t>
            </a:r>
            <a:endParaRPr b="1" sz="1200">
              <a:solidFill>
                <a:srgbClr val="000000"/>
              </a:solidFill>
              <a:latin typeface="Montserrat"/>
              <a:ea typeface="Montserrat"/>
              <a:cs typeface="Montserrat"/>
              <a:sym typeface="Montserrat"/>
            </a:endParaRPr>
          </a:p>
        </p:txBody>
      </p:sp>
      <p:sp>
        <p:nvSpPr>
          <p:cNvPr id="1384" name="Google Shape;1384;p64"/>
          <p:cNvSpPr txBox="1"/>
          <p:nvPr/>
        </p:nvSpPr>
        <p:spPr>
          <a:xfrm>
            <a:off x="5886929" y="752325"/>
            <a:ext cx="154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Appointment Status</a:t>
            </a:r>
            <a:endParaRPr b="1" sz="900">
              <a:solidFill>
                <a:schemeClr val="dk1"/>
              </a:solidFill>
              <a:latin typeface="Montserrat"/>
              <a:ea typeface="Montserrat"/>
              <a:cs typeface="Montserrat"/>
              <a:sym typeface="Montserrat"/>
            </a:endParaRPr>
          </a:p>
        </p:txBody>
      </p:sp>
      <p:pic>
        <p:nvPicPr>
          <p:cNvPr id="1385" name="Google Shape;1385;p64"/>
          <p:cNvPicPr preferRelativeResize="0"/>
          <p:nvPr/>
        </p:nvPicPr>
        <p:blipFill rotWithShape="1">
          <a:blip r:embed="rId4">
            <a:alphaModFix/>
          </a:blip>
          <a:srcRect b="0" l="0" r="5784" t="0"/>
          <a:stretch/>
        </p:blipFill>
        <p:spPr>
          <a:xfrm>
            <a:off x="5886925" y="1029575"/>
            <a:ext cx="2799875" cy="2419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1" name="Google Shape;1391;p65"/>
          <p:cNvSpPr txBox="1"/>
          <p:nvPr/>
        </p:nvSpPr>
        <p:spPr>
          <a:xfrm>
            <a:off x="123349" y="428200"/>
            <a:ext cx="1571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Income Analysis</a:t>
            </a:r>
            <a:endParaRPr b="1" sz="900">
              <a:solidFill>
                <a:schemeClr val="dk1"/>
              </a:solidFill>
              <a:latin typeface="Montserrat"/>
              <a:ea typeface="Montserrat"/>
              <a:cs typeface="Montserrat"/>
              <a:sym typeface="Montserrat"/>
            </a:endParaRPr>
          </a:p>
        </p:txBody>
      </p:sp>
      <p:sp>
        <p:nvSpPr>
          <p:cNvPr id="1392" name="Google Shape;1392;p65"/>
          <p:cNvSpPr txBox="1"/>
          <p:nvPr/>
        </p:nvSpPr>
        <p:spPr>
          <a:xfrm>
            <a:off x="3241949" y="428200"/>
            <a:ext cx="2426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Reference Analysis - Bill-wise</a:t>
            </a:r>
            <a:endParaRPr b="1" sz="900">
              <a:solidFill>
                <a:schemeClr val="dk1"/>
              </a:solidFill>
              <a:latin typeface="Montserrat"/>
              <a:ea typeface="Montserrat"/>
              <a:cs typeface="Montserrat"/>
              <a:sym typeface="Montserrat"/>
            </a:endParaRPr>
          </a:p>
        </p:txBody>
      </p:sp>
      <p:sp>
        <p:nvSpPr>
          <p:cNvPr id="1393" name="Google Shape;1393;p65"/>
          <p:cNvSpPr txBox="1"/>
          <p:nvPr/>
        </p:nvSpPr>
        <p:spPr>
          <a:xfrm>
            <a:off x="419275" y="169675"/>
            <a:ext cx="1907700" cy="239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Other MIS Reports</a:t>
            </a:r>
            <a:endParaRPr b="1" sz="1200">
              <a:solidFill>
                <a:srgbClr val="000000"/>
              </a:solidFill>
              <a:latin typeface="Montserrat"/>
              <a:ea typeface="Montserrat"/>
              <a:cs typeface="Montserrat"/>
              <a:sym typeface="Montserrat"/>
            </a:endParaRPr>
          </a:p>
        </p:txBody>
      </p:sp>
      <p:pic>
        <p:nvPicPr>
          <p:cNvPr id="1394" name="Google Shape;1394;p65"/>
          <p:cNvPicPr preferRelativeResize="0"/>
          <p:nvPr/>
        </p:nvPicPr>
        <p:blipFill rotWithShape="1">
          <a:blip r:embed="rId3">
            <a:alphaModFix/>
          </a:blip>
          <a:srcRect b="901" l="0" r="19775" t="16371"/>
          <a:stretch/>
        </p:blipFill>
        <p:spPr>
          <a:xfrm>
            <a:off x="89800" y="727550"/>
            <a:ext cx="2901075" cy="3427125"/>
          </a:xfrm>
          <a:prstGeom prst="rect">
            <a:avLst/>
          </a:prstGeom>
          <a:noFill/>
          <a:ln cap="flat" cmpd="sng" w="9525">
            <a:solidFill>
              <a:schemeClr val="dk2"/>
            </a:solidFill>
            <a:prstDash val="solid"/>
            <a:round/>
            <a:headEnd len="sm" w="sm" type="none"/>
            <a:tailEnd len="sm" w="sm" type="none"/>
          </a:ln>
        </p:spPr>
      </p:pic>
      <p:pic>
        <p:nvPicPr>
          <p:cNvPr id="1395" name="Google Shape;1395;p65"/>
          <p:cNvPicPr preferRelativeResize="0"/>
          <p:nvPr/>
        </p:nvPicPr>
        <p:blipFill rotWithShape="1">
          <a:blip r:embed="rId4">
            <a:alphaModFix/>
          </a:blip>
          <a:srcRect b="0" l="2829" r="8737" t="0"/>
          <a:stretch/>
        </p:blipFill>
        <p:spPr>
          <a:xfrm>
            <a:off x="3244609" y="727550"/>
            <a:ext cx="2587150" cy="3427125"/>
          </a:xfrm>
          <a:prstGeom prst="rect">
            <a:avLst/>
          </a:prstGeom>
          <a:noFill/>
          <a:ln cap="flat" cmpd="sng" w="9525">
            <a:solidFill>
              <a:schemeClr val="dk2"/>
            </a:solidFill>
            <a:prstDash val="solid"/>
            <a:round/>
            <a:headEnd len="sm" w="sm" type="none"/>
            <a:tailEnd len="sm" w="sm" type="none"/>
          </a:ln>
        </p:spPr>
      </p:pic>
      <p:sp>
        <p:nvSpPr>
          <p:cNvPr id="1396" name="Google Shape;1396;p65"/>
          <p:cNvSpPr txBox="1"/>
          <p:nvPr/>
        </p:nvSpPr>
        <p:spPr>
          <a:xfrm>
            <a:off x="6140125" y="428200"/>
            <a:ext cx="164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Medicine Prescribed</a:t>
            </a:r>
            <a:endParaRPr sz="900">
              <a:solidFill>
                <a:schemeClr val="dk1"/>
              </a:solidFill>
              <a:latin typeface="Montserrat"/>
              <a:ea typeface="Montserrat"/>
              <a:cs typeface="Montserrat"/>
              <a:sym typeface="Montserrat"/>
            </a:endParaRPr>
          </a:p>
        </p:txBody>
      </p:sp>
      <p:pic>
        <p:nvPicPr>
          <p:cNvPr id="1397" name="Google Shape;1397;p65"/>
          <p:cNvPicPr preferRelativeResize="0"/>
          <p:nvPr/>
        </p:nvPicPr>
        <p:blipFill rotWithShape="1">
          <a:blip r:embed="rId5">
            <a:alphaModFix/>
          </a:blip>
          <a:srcRect b="0" l="0" r="0" t="1864"/>
          <a:stretch/>
        </p:blipFill>
        <p:spPr>
          <a:xfrm>
            <a:off x="6085493" y="727550"/>
            <a:ext cx="2935632" cy="3427125"/>
          </a:xfrm>
          <a:prstGeom prst="rect">
            <a:avLst/>
          </a:prstGeom>
          <a:noFill/>
          <a:ln cap="flat" cmpd="sng" w="9525">
            <a:solidFill>
              <a:schemeClr val="dk2"/>
            </a:solidFill>
            <a:prstDash val="solid"/>
            <a:round/>
            <a:headEnd len="sm" w="sm" type="none"/>
            <a:tailEnd len="sm" w="sm" type="none"/>
          </a:ln>
        </p:spPr>
      </p:pic>
      <p:cxnSp>
        <p:nvCxnSpPr>
          <p:cNvPr id="1398" name="Google Shape;1398;p65"/>
          <p:cNvCxnSpPr/>
          <p:nvPr/>
        </p:nvCxnSpPr>
        <p:spPr>
          <a:xfrm>
            <a:off x="260425" y="1208100"/>
            <a:ext cx="289500" cy="0"/>
          </a:xfrm>
          <a:prstGeom prst="straightConnector1">
            <a:avLst/>
          </a:prstGeom>
          <a:noFill/>
          <a:ln cap="flat" cmpd="sng" w="28575">
            <a:solidFill>
              <a:srgbClr val="FF0000"/>
            </a:solidFill>
            <a:prstDash val="solid"/>
            <a:round/>
            <a:headEnd len="med" w="med" type="none"/>
            <a:tailEnd len="med" w="med" type="none"/>
          </a:ln>
        </p:spPr>
      </p:cxnSp>
      <p:cxnSp>
        <p:nvCxnSpPr>
          <p:cNvPr id="1399" name="Google Shape;1399;p65"/>
          <p:cNvCxnSpPr/>
          <p:nvPr/>
        </p:nvCxnSpPr>
        <p:spPr>
          <a:xfrm>
            <a:off x="188575" y="2402225"/>
            <a:ext cx="289500" cy="0"/>
          </a:xfrm>
          <a:prstGeom prst="straightConnector1">
            <a:avLst/>
          </a:prstGeom>
          <a:noFill/>
          <a:ln cap="flat" cmpd="sng" w="28575">
            <a:solidFill>
              <a:srgbClr val="FF0000"/>
            </a:solidFill>
            <a:prstDash val="solid"/>
            <a:round/>
            <a:headEnd len="med" w="med" type="none"/>
            <a:tailEnd len="med" w="med" type="none"/>
          </a:ln>
        </p:spPr>
      </p:cxnSp>
      <p:cxnSp>
        <p:nvCxnSpPr>
          <p:cNvPr id="1400" name="Google Shape;1400;p65"/>
          <p:cNvCxnSpPr/>
          <p:nvPr/>
        </p:nvCxnSpPr>
        <p:spPr>
          <a:xfrm>
            <a:off x="3328700" y="1440550"/>
            <a:ext cx="592200" cy="0"/>
          </a:xfrm>
          <a:prstGeom prst="straightConnector1">
            <a:avLst/>
          </a:prstGeom>
          <a:noFill/>
          <a:ln cap="flat" cmpd="sng" w="28575">
            <a:solidFill>
              <a:srgbClr val="FF0000"/>
            </a:solidFill>
            <a:prstDash val="solid"/>
            <a:round/>
            <a:headEnd len="med" w="med" type="none"/>
            <a:tailEnd len="med" w="med" type="none"/>
          </a:ln>
        </p:spPr>
      </p:cxnSp>
      <p:cxnSp>
        <p:nvCxnSpPr>
          <p:cNvPr id="1401" name="Google Shape;1401;p65"/>
          <p:cNvCxnSpPr/>
          <p:nvPr/>
        </p:nvCxnSpPr>
        <p:spPr>
          <a:xfrm>
            <a:off x="6140125" y="884000"/>
            <a:ext cx="592200" cy="0"/>
          </a:xfrm>
          <a:prstGeom prst="straightConnector1">
            <a:avLst/>
          </a:prstGeom>
          <a:noFill/>
          <a:ln cap="flat" cmpd="sng" w="28575">
            <a:solidFill>
              <a:srgbClr val="FF0000"/>
            </a:solidFill>
            <a:prstDash val="solid"/>
            <a:round/>
            <a:headEnd len="med" w="med" type="none"/>
            <a:tailEnd len="med" w="med" type="none"/>
          </a:ln>
        </p:spPr>
      </p:cxnSp>
      <p:cxnSp>
        <p:nvCxnSpPr>
          <p:cNvPr id="1402" name="Google Shape;1402;p65"/>
          <p:cNvCxnSpPr/>
          <p:nvPr/>
        </p:nvCxnSpPr>
        <p:spPr>
          <a:xfrm>
            <a:off x="6943600" y="884000"/>
            <a:ext cx="5922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66"/>
          <p:cNvPicPr preferRelativeResize="0"/>
          <p:nvPr/>
        </p:nvPicPr>
        <p:blipFill rotWithShape="1">
          <a:blip r:embed="rId3">
            <a:alphaModFix/>
          </a:blip>
          <a:srcRect b="0" l="5051" r="0" t="7995"/>
          <a:stretch/>
        </p:blipFill>
        <p:spPr>
          <a:xfrm>
            <a:off x="5199650" y="768225"/>
            <a:ext cx="2767350" cy="2909550"/>
          </a:xfrm>
          <a:prstGeom prst="rect">
            <a:avLst/>
          </a:prstGeom>
          <a:noFill/>
          <a:ln cap="flat" cmpd="sng" w="9525">
            <a:solidFill>
              <a:schemeClr val="dk2"/>
            </a:solidFill>
            <a:prstDash val="solid"/>
            <a:round/>
            <a:headEnd len="sm" w="sm" type="none"/>
            <a:tailEnd len="sm" w="sm" type="none"/>
          </a:ln>
        </p:spPr>
      </p:pic>
      <p:sp>
        <p:nvSpPr>
          <p:cNvPr id="1408" name="Google Shape;140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09" name="Google Shape;1409;p66"/>
          <p:cNvSpPr txBox="1"/>
          <p:nvPr/>
        </p:nvSpPr>
        <p:spPr>
          <a:xfrm>
            <a:off x="419275" y="169675"/>
            <a:ext cx="1907700" cy="2394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1200">
                <a:latin typeface="Montserrat"/>
                <a:ea typeface="Montserrat"/>
                <a:cs typeface="Montserrat"/>
                <a:sym typeface="Montserrat"/>
              </a:rPr>
              <a:t>Other MIS Reports</a:t>
            </a:r>
            <a:endParaRPr b="1" sz="1200">
              <a:solidFill>
                <a:srgbClr val="000000"/>
              </a:solidFill>
              <a:latin typeface="Montserrat"/>
              <a:ea typeface="Montserrat"/>
              <a:cs typeface="Montserrat"/>
              <a:sym typeface="Montserrat"/>
            </a:endParaRPr>
          </a:p>
        </p:txBody>
      </p:sp>
      <p:sp>
        <p:nvSpPr>
          <p:cNvPr id="1410" name="Google Shape;1410;p66"/>
          <p:cNvSpPr txBox="1"/>
          <p:nvPr/>
        </p:nvSpPr>
        <p:spPr>
          <a:xfrm>
            <a:off x="382827" y="428200"/>
            <a:ext cx="2252100" cy="271800"/>
          </a:xfrm>
          <a:prstGeom prst="rect">
            <a:avLst/>
          </a:prstGeom>
          <a:noFill/>
          <a:ln>
            <a:noFill/>
          </a:ln>
        </p:spPr>
        <p:txBody>
          <a:bodyPr anchorCtr="0" anchor="ctr" bIns="91425" lIns="91425" spcFirstLastPara="1" rIns="91425" wrap="square" tIns="91425">
            <a:noAutofit/>
          </a:bodyPr>
          <a:lstStyle/>
          <a:p>
            <a:pPr indent="0" lvl="0" marL="0" rtl="0" algn="l">
              <a:lnSpc>
                <a:spcPct val="138000"/>
              </a:lnSpc>
              <a:spcBef>
                <a:spcPts val="0"/>
              </a:spcBef>
              <a:spcAft>
                <a:spcPts val="0"/>
              </a:spcAft>
              <a:buNone/>
            </a:pPr>
            <a:r>
              <a:rPr b="1" lang="en" sz="900">
                <a:latin typeface="Montserrat"/>
                <a:ea typeface="Montserrat"/>
                <a:cs typeface="Montserrat"/>
                <a:sym typeface="Montserrat"/>
              </a:rPr>
              <a:t>Document Analysis</a:t>
            </a:r>
            <a:endParaRPr b="1" sz="900">
              <a:solidFill>
                <a:srgbClr val="000000"/>
              </a:solidFill>
              <a:latin typeface="Montserrat"/>
              <a:ea typeface="Montserrat"/>
              <a:cs typeface="Montserrat"/>
              <a:sym typeface="Montserrat"/>
            </a:endParaRPr>
          </a:p>
        </p:txBody>
      </p:sp>
      <p:grpSp>
        <p:nvGrpSpPr>
          <p:cNvPr id="1411" name="Google Shape;1411;p66"/>
          <p:cNvGrpSpPr/>
          <p:nvPr/>
        </p:nvGrpSpPr>
        <p:grpSpPr>
          <a:xfrm>
            <a:off x="382836" y="768279"/>
            <a:ext cx="3567083" cy="4033393"/>
            <a:chOff x="382825" y="1455200"/>
            <a:chExt cx="2842750" cy="3174900"/>
          </a:xfrm>
        </p:grpSpPr>
        <p:pic>
          <p:nvPicPr>
            <p:cNvPr id="1412" name="Google Shape;1412;p66"/>
            <p:cNvPicPr preferRelativeResize="0"/>
            <p:nvPr/>
          </p:nvPicPr>
          <p:blipFill rotWithShape="1">
            <a:blip r:embed="rId4">
              <a:alphaModFix/>
            </a:blip>
            <a:srcRect b="4295" l="0" r="11606" t="17025"/>
            <a:stretch/>
          </p:blipFill>
          <p:spPr>
            <a:xfrm>
              <a:off x="382825" y="1455200"/>
              <a:ext cx="2842750" cy="3174900"/>
            </a:xfrm>
            <a:prstGeom prst="rect">
              <a:avLst/>
            </a:prstGeom>
            <a:noFill/>
            <a:ln cap="flat" cmpd="sng" w="9525">
              <a:solidFill>
                <a:schemeClr val="dk2"/>
              </a:solidFill>
              <a:prstDash val="solid"/>
              <a:round/>
              <a:headEnd len="sm" w="sm" type="none"/>
              <a:tailEnd len="sm" w="sm" type="none"/>
            </a:ln>
          </p:spPr>
        </p:pic>
        <p:cxnSp>
          <p:nvCxnSpPr>
            <p:cNvPr id="1413" name="Google Shape;1413;p66"/>
            <p:cNvCxnSpPr/>
            <p:nvPr/>
          </p:nvCxnSpPr>
          <p:spPr>
            <a:xfrm>
              <a:off x="449125" y="3504800"/>
              <a:ext cx="987900" cy="0"/>
            </a:xfrm>
            <a:prstGeom prst="straightConnector1">
              <a:avLst/>
            </a:prstGeom>
            <a:noFill/>
            <a:ln cap="flat" cmpd="sng" w="19050">
              <a:solidFill>
                <a:srgbClr val="FF0000"/>
              </a:solidFill>
              <a:prstDash val="solid"/>
              <a:round/>
              <a:headEnd len="med" w="med" type="none"/>
              <a:tailEnd len="med" w="med" type="none"/>
            </a:ln>
          </p:spPr>
        </p:cxnSp>
        <p:cxnSp>
          <p:nvCxnSpPr>
            <p:cNvPr id="1414" name="Google Shape;1414;p66"/>
            <p:cNvCxnSpPr/>
            <p:nvPr/>
          </p:nvCxnSpPr>
          <p:spPr>
            <a:xfrm>
              <a:off x="449125" y="3657200"/>
              <a:ext cx="987900" cy="0"/>
            </a:xfrm>
            <a:prstGeom prst="straightConnector1">
              <a:avLst/>
            </a:prstGeom>
            <a:noFill/>
            <a:ln cap="flat" cmpd="sng" w="19050">
              <a:solidFill>
                <a:srgbClr val="FF0000"/>
              </a:solidFill>
              <a:prstDash val="solid"/>
              <a:round/>
              <a:headEnd len="med" w="med" type="none"/>
              <a:tailEnd len="med" w="med" type="none"/>
            </a:ln>
          </p:spPr>
        </p:cxnSp>
        <p:cxnSp>
          <p:nvCxnSpPr>
            <p:cNvPr id="1415" name="Google Shape;1415;p66"/>
            <p:cNvCxnSpPr/>
            <p:nvPr/>
          </p:nvCxnSpPr>
          <p:spPr>
            <a:xfrm>
              <a:off x="449125" y="4038200"/>
              <a:ext cx="987900" cy="0"/>
            </a:xfrm>
            <a:prstGeom prst="straightConnector1">
              <a:avLst/>
            </a:prstGeom>
            <a:noFill/>
            <a:ln cap="flat" cmpd="sng" w="19050">
              <a:solidFill>
                <a:srgbClr val="FF0000"/>
              </a:solidFill>
              <a:prstDash val="solid"/>
              <a:round/>
              <a:headEnd len="med" w="med" type="none"/>
              <a:tailEnd len="med" w="med" type="none"/>
            </a:ln>
          </p:spPr>
        </p:cxnSp>
      </p:grpSp>
      <p:sp>
        <p:nvSpPr>
          <p:cNvPr id="1416" name="Google Shape;1416;p66"/>
          <p:cNvSpPr txBox="1"/>
          <p:nvPr/>
        </p:nvSpPr>
        <p:spPr>
          <a:xfrm>
            <a:off x="5199656" y="445129"/>
            <a:ext cx="2932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dk1"/>
                </a:solidFill>
                <a:latin typeface="Montserrat"/>
                <a:ea typeface="Montserrat"/>
                <a:cs typeface="Montserrat"/>
                <a:sym typeface="Montserrat"/>
              </a:rPr>
              <a:t>Tagged Patient List</a:t>
            </a:r>
            <a:endParaRPr b="1" sz="900">
              <a:solidFill>
                <a:schemeClr val="dk1"/>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2" name="Google Shape;1422;p67"/>
          <p:cNvPicPr preferRelativeResize="0"/>
          <p:nvPr/>
        </p:nvPicPr>
        <p:blipFill rotWithShape="1">
          <a:blip r:embed="rId3">
            <a:alphaModFix/>
          </a:blip>
          <a:srcRect b="0" l="0" r="43617" t="0"/>
          <a:stretch/>
        </p:blipFill>
        <p:spPr>
          <a:xfrm>
            <a:off x="830674" y="546725"/>
            <a:ext cx="2391850" cy="1184575"/>
          </a:xfrm>
          <a:prstGeom prst="rect">
            <a:avLst/>
          </a:prstGeom>
          <a:noFill/>
          <a:ln cap="flat" cmpd="sng" w="9525">
            <a:solidFill>
              <a:schemeClr val="dk2"/>
            </a:solidFill>
            <a:prstDash val="solid"/>
            <a:round/>
            <a:headEnd len="sm" w="sm" type="none"/>
            <a:tailEnd len="sm" w="sm" type="none"/>
          </a:ln>
        </p:spPr>
      </p:pic>
      <p:sp>
        <p:nvSpPr>
          <p:cNvPr id="1423" name="Google Shape;1423;p67"/>
          <p:cNvSpPr txBox="1"/>
          <p:nvPr/>
        </p:nvSpPr>
        <p:spPr>
          <a:xfrm>
            <a:off x="419275" y="172200"/>
            <a:ext cx="1786500" cy="24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Outstanding Bills</a:t>
            </a:r>
            <a:endParaRPr b="1" sz="1200">
              <a:solidFill>
                <a:schemeClr val="dk1"/>
              </a:solidFill>
              <a:latin typeface="Montserrat"/>
              <a:ea typeface="Montserrat"/>
              <a:cs typeface="Montserrat"/>
              <a:sym typeface="Montserrat"/>
            </a:endParaRPr>
          </a:p>
        </p:txBody>
      </p:sp>
      <p:grpSp>
        <p:nvGrpSpPr>
          <p:cNvPr id="1424" name="Google Shape;1424;p67"/>
          <p:cNvGrpSpPr/>
          <p:nvPr/>
        </p:nvGrpSpPr>
        <p:grpSpPr>
          <a:xfrm>
            <a:off x="779650" y="1871375"/>
            <a:ext cx="6912076" cy="3052575"/>
            <a:chOff x="779650" y="1871375"/>
            <a:chExt cx="6912076" cy="3052575"/>
          </a:xfrm>
        </p:grpSpPr>
        <p:pic>
          <p:nvPicPr>
            <p:cNvPr id="1425" name="Google Shape;1425;p67"/>
            <p:cNvPicPr preferRelativeResize="0"/>
            <p:nvPr/>
          </p:nvPicPr>
          <p:blipFill rotWithShape="1">
            <a:blip r:embed="rId4">
              <a:alphaModFix/>
            </a:blip>
            <a:srcRect b="20748" l="0" r="0" t="0"/>
            <a:stretch/>
          </p:blipFill>
          <p:spPr>
            <a:xfrm>
              <a:off x="779650" y="1871375"/>
              <a:ext cx="6912076" cy="3052575"/>
            </a:xfrm>
            <a:prstGeom prst="rect">
              <a:avLst/>
            </a:prstGeom>
            <a:noFill/>
            <a:ln cap="flat" cmpd="sng" w="9525">
              <a:solidFill>
                <a:schemeClr val="dk2"/>
              </a:solidFill>
              <a:prstDash val="solid"/>
              <a:round/>
              <a:headEnd len="sm" w="sm" type="none"/>
              <a:tailEnd len="sm" w="sm" type="none"/>
            </a:ln>
          </p:spPr>
        </p:pic>
        <p:sp>
          <p:nvSpPr>
            <p:cNvPr id="1426" name="Google Shape;1426;p67"/>
            <p:cNvSpPr/>
            <p:nvPr/>
          </p:nvSpPr>
          <p:spPr>
            <a:xfrm>
              <a:off x="3520650" y="2313575"/>
              <a:ext cx="154200" cy="258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1862450" y="2313575"/>
              <a:ext cx="122400" cy="258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1522200" y="2313575"/>
              <a:ext cx="238500" cy="258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9" name="Google Shape;1429;p67"/>
          <p:cNvCxnSpPr/>
          <p:nvPr/>
        </p:nvCxnSpPr>
        <p:spPr>
          <a:xfrm>
            <a:off x="6416725" y="2264300"/>
            <a:ext cx="513600" cy="0"/>
          </a:xfrm>
          <a:prstGeom prst="straightConnector1">
            <a:avLst/>
          </a:prstGeom>
          <a:noFill/>
          <a:ln cap="flat" cmpd="sng" w="19050">
            <a:solidFill>
              <a:srgbClr val="FF0000"/>
            </a:solidFill>
            <a:prstDash val="solid"/>
            <a:round/>
            <a:headEnd len="med" w="med" type="none"/>
            <a:tailEnd len="med" w="med" type="none"/>
          </a:ln>
        </p:spPr>
      </p:cxnSp>
      <p:cxnSp>
        <p:nvCxnSpPr>
          <p:cNvPr id="1430" name="Google Shape;1430;p67"/>
          <p:cNvCxnSpPr/>
          <p:nvPr/>
        </p:nvCxnSpPr>
        <p:spPr>
          <a:xfrm>
            <a:off x="2387750" y="1425625"/>
            <a:ext cx="513600" cy="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6" name="Google Shape;1436;p68"/>
          <p:cNvPicPr preferRelativeResize="0"/>
          <p:nvPr/>
        </p:nvPicPr>
        <p:blipFill>
          <a:blip r:embed="rId3">
            <a:alphaModFix/>
          </a:blip>
          <a:stretch>
            <a:fillRect/>
          </a:stretch>
        </p:blipFill>
        <p:spPr>
          <a:xfrm>
            <a:off x="109750" y="1817050"/>
            <a:ext cx="4413300" cy="2846175"/>
          </a:xfrm>
          <a:prstGeom prst="rect">
            <a:avLst/>
          </a:prstGeom>
          <a:noFill/>
          <a:ln cap="flat" cmpd="sng" w="9525">
            <a:solidFill>
              <a:schemeClr val="dk2"/>
            </a:solidFill>
            <a:prstDash val="solid"/>
            <a:round/>
            <a:headEnd len="sm" w="sm" type="none"/>
            <a:tailEnd len="sm" w="sm" type="none"/>
          </a:ln>
        </p:spPr>
      </p:pic>
      <p:pic>
        <p:nvPicPr>
          <p:cNvPr id="1437" name="Google Shape;1437;p68"/>
          <p:cNvPicPr preferRelativeResize="0"/>
          <p:nvPr/>
        </p:nvPicPr>
        <p:blipFill rotWithShape="1">
          <a:blip r:embed="rId4">
            <a:alphaModFix/>
          </a:blip>
          <a:srcRect b="0" l="0" r="15504" t="0"/>
          <a:stretch/>
        </p:blipFill>
        <p:spPr>
          <a:xfrm>
            <a:off x="3919975" y="242875"/>
            <a:ext cx="5224025" cy="2505696"/>
          </a:xfrm>
          <a:prstGeom prst="rect">
            <a:avLst/>
          </a:prstGeom>
          <a:noFill/>
          <a:ln cap="flat" cmpd="sng" w="9525">
            <a:solidFill>
              <a:schemeClr val="dk2"/>
            </a:solidFill>
            <a:prstDash val="solid"/>
            <a:round/>
            <a:headEnd len="sm" w="sm" type="none"/>
            <a:tailEnd len="sm" w="sm" type="none"/>
          </a:ln>
        </p:spPr>
      </p:pic>
      <p:sp>
        <p:nvSpPr>
          <p:cNvPr id="1438" name="Google Shape;1438;p68"/>
          <p:cNvSpPr txBox="1"/>
          <p:nvPr/>
        </p:nvSpPr>
        <p:spPr>
          <a:xfrm>
            <a:off x="419275" y="174175"/>
            <a:ext cx="1595100" cy="2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Stage </a:t>
            </a:r>
            <a:r>
              <a:rPr b="1" lang="en" sz="1200">
                <a:solidFill>
                  <a:schemeClr val="dk1"/>
                </a:solidFill>
                <a:latin typeface="Montserrat"/>
                <a:ea typeface="Montserrat"/>
                <a:cs typeface="Montserrat"/>
                <a:sym typeface="Montserrat"/>
              </a:rPr>
              <a:t>Analysis</a:t>
            </a:r>
            <a:endParaRPr b="1" sz="1200">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44" name="Google Shape;1444;p69"/>
          <p:cNvSpPr txBox="1"/>
          <p:nvPr/>
        </p:nvSpPr>
        <p:spPr>
          <a:xfrm>
            <a:off x="419275" y="173875"/>
            <a:ext cx="15951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Clinical </a:t>
            </a:r>
            <a:r>
              <a:rPr b="1" lang="en" sz="1200">
                <a:solidFill>
                  <a:schemeClr val="dk1"/>
                </a:solidFill>
                <a:latin typeface="Montserrat"/>
                <a:ea typeface="Montserrat"/>
                <a:cs typeface="Montserrat"/>
                <a:sym typeface="Montserrat"/>
              </a:rPr>
              <a:t>Analysis</a:t>
            </a:r>
            <a:endParaRPr b="1" sz="1200">
              <a:solidFill>
                <a:schemeClr val="dk1"/>
              </a:solidFill>
              <a:latin typeface="Montserrat"/>
              <a:ea typeface="Montserrat"/>
              <a:cs typeface="Montserrat"/>
              <a:sym typeface="Montserrat"/>
            </a:endParaRPr>
          </a:p>
        </p:txBody>
      </p:sp>
      <p:grpSp>
        <p:nvGrpSpPr>
          <p:cNvPr id="1445" name="Google Shape;1445;p69"/>
          <p:cNvGrpSpPr/>
          <p:nvPr/>
        </p:nvGrpSpPr>
        <p:grpSpPr>
          <a:xfrm>
            <a:off x="590897" y="497125"/>
            <a:ext cx="8285930" cy="4548900"/>
            <a:chOff x="907625" y="497125"/>
            <a:chExt cx="6854674" cy="4548900"/>
          </a:xfrm>
        </p:grpSpPr>
        <p:pic>
          <p:nvPicPr>
            <p:cNvPr id="1446" name="Google Shape;1446;p69"/>
            <p:cNvPicPr preferRelativeResize="0"/>
            <p:nvPr/>
          </p:nvPicPr>
          <p:blipFill rotWithShape="1">
            <a:blip r:embed="rId3">
              <a:alphaModFix/>
            </a:blip>
            <a:srcRect b="8542" l="0" r="22946" t="0"/>
            <a:stretch/>
          </p:blipFill>
          <p:spPr>
            <a:xfrm>
              <a:off x="907625" y="497125"/>
              <a:ext cx="6854674" cy="4548900"/>
            </a:xfrm>
            <a:prstGeom prst="rect">
              <a:avLst/>
            </a:prstGeom>
            <a:noFill/>
            <a:ln cap="flat" cmpd="sng" w="9525">
              <a:solidFill>
                <a:schemeClr val="dk2"/>
              </a:solidFill>
              <a:prstDash val="solid"/>
              <a:round/>
              <a:headEnd len="sm" w="sm" type="none"/>
              <a:tailEnd len="sm" w="sm" type="none"/>
            </a:ln>
          </p:spPr>
        </p:pic>
        <p:sp>
          <p:nvSpPr>
            <p:cNvPr id="1447" name="Google Shape;1447;p69"/>
            <p:cNvSpPr/>
            <p:nvPr/>
          </p:nvSpPr>
          <p:spPr>
            <a:xfrm>
              <a:off x="1267425" y="1455200"/>
              <a:ext cx="228000" cy="47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9"/>
            <p:cNvSpPr/>
            <p:nvPr/>
          </p:nvSpPr>
          <p:spPr>
            <a:xfrm>
              <a:off x="5161775" y="715700"/>
              <a:ext cx="1188900" cy="95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9"/>
            <p:cNvSpPr/>
            <p:nvPr/>
          </p:nvSpPr>
          <p:spPr>
            <a:xfrm>
              <a:off x="4918525" y="1250325"/>
              <a:ext cx="228000" cy="369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9"/>
            <p:cNvSpPr/>
            <p:nvPr/>
          </p:nvSpPr>
          <p:spPr>
            <a:xfrm>
              <a:off x="3587700" y="1221650"/>
              <a:ext cx="356700" cy="369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9"/>
            <p:cNvSpPr/>
            <p:nvPr/>
          </p:nvSpPr>
          <p:spPr>
            <a:xfrm>
              <a:off x="2747625" y="1250325"/>
              <a:ext cx="129300" cy="369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52" name="Google Shape;1452;p69"/>
          <p:cNvCxnSpPr/>
          <p:nvPr/>
        </p:nvCxnSpPr>
        <p:spPr>
          <a:xfrm>
            <a:off x="5197150" y="1227200"/>
            <a:ext cx="516300" cy="0"/>
          </a:xfrm>
          <a:prstGeom prst="straightConnector1">
            <a:avLst/>
          </a:prstGeom>
          <a:noFill/>
          <a:ln cap="flat" cmpd="sng" w="28575">
            <a:solidFill>
              <a:srgbClr val="FF0000"/>
            </a:solidFill>
            <a:prstDash val="solid"/>
            <a:round/>
            <a:headEnd len="med" w="med" type="none"/>
            <a:tailEnd len="med" w="med" type="none"/>
          </a:ln>
        </p:spPr>
      </p:cxnSp>
      <p:cxnSp>
        <p:nvCxnSpPr>
          <p:cNvPr id="1453" name="Google Shape;1453;p69"/>
          <p:cNvCxnSpPr/>
          <p:nvPr/>
        </p:nvCxnSpPr>
        <p:spPr>
          <a:xfrm>
            <a:off x="5787275" y="1227200"/>
            <a:ext cx="6906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59" name="Google Shape;1459;p70"/>
          <p:cNvSpPr txBox="1"/>
          <p:nvPr/>
        </p:nvSpPr>
        <p:spPr>
          <a:xfrm>
            <a:off x="419275" y="174175"/>
            <a:ext cx="2453400" cy="2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Change Analysis- Stage</a:t>
            </a:r>
            <a:endParaRPr b="1" sz="1200">
              <a:solidFill>
                <a:schemeClr val="dk1"/>
              </a:solidFill>
              <a:latin typeface="Montserrat"/>
              <a:ea typeface="Montserrat"/>
              <a:cs typeface="Montserrat"/>
              <a:sym typeface="Montserrat"/>
            </a:endParaRPr>
          </a:p>
        </p:txBody>
      </p:sp>
      <p:cxnSp>
        <p:nvCxnSpPr>
          <p:cNvPr id="1460" name="Google Shape;1460;p70"/>
          <p:cNvCxnSpPr/>
          <p:nvPr/>
        </p:nvCxnSpPr>
        <p:spPr>
          <a:xfrm>
            <a:off x="7895950" y="1994675"/>
            <a:ext cx="368700" cy="0"/>
          </a:xfrm>
          <a:prstGeom prst="straightConnector1">
            <a:avLst/>
          </a:prstGeom>
          <a:noFill/>
          <a:ln cap="flat" cmpd="sng" w="19050">
            <a:solidFill>
              <a:srgbClr val="FF0000"/>
            </a:solidFill>
            <a:prstDash val="solid"/>
            <a:round/>
            <a:headEnd len="med" w="med" type="none"/>
            <a:tailEnd len="med" w="med" type="none"/>
          </a:ln>
        </p:spPr>
      </p:cxnSp>
      <p:cxnSp>
        <p:nvCxnSpPr>
          <p:cNvPr id="1461" name="Google Shape;1461;p70"/>
          <p:cNvCxnSpPr/>
          <p:nvPr/>
        </p:nvCxnSpPr>
        <p:spPr>
          <a:xfrm>
            <a:off x="7895950" y="4341775"/>
            <a:ext cx="368700" cy="0"/>
          </a:xfrm>
          <a:prstGeom prst="straightConnector1">
            <a:avLst/>
          </a:prstGeom>
          <a:noFill/>
          <a:ln cap="flat" cmpd="sng" w="19050">
            <a:solidFill>
              <a:srgbClr val="FF0000"/>
            </a:solidFill>
            <a:prstDash val="solid"/>
            <a:round/>
            <a:headEnd len="med" w="med" type="none"/>
            <a:tailEnd len="med" w="med" type="none"/>
          </a:ln>
        </p:spPr>
      </p:cxnSp>
      <p:grpSp>
        <p:nvGrpSpPr>
          <p:cNvPr id="1462" name="Google Shape;1462;p70"/>
          <p:cNvGrpSpPr/>
          <p:nvPr/>
        </p:nvGrpSpPr>
        <p:grpSpPr>
          <a:xfrm>
            <a:off x="177100" y="890825"/>
            <a:ext cx="8789800" cy="3818450"/>
            <a:chOff x="177100" y="890825"/>
            <a:chExt cx="8789800" cy="3818450"/>
          </a:xfrm>
        </p:grpSpPr>
        <p:pic>
          <p:nvPicPr>
            <p:cNvPr id="1463" name="Google Shape;1463;p70"/>
            <p:cNvPicPr preferRelativeResize="0"/>
            <p:nvPr/>
          </p:nvPicPr>
          <p:blipFill rotWithShape="1">
            <a:blip r:embed="rId3">
              <a:alphaModFix/>
            </a:blip>
            <a:srcRect b="22454" l="17621" r="7962" t="12078"/>
            <a:stretch/>
          </p:blipFill>
          <p:spPr>
            <a:xfrm>
              <a:off x="177100" y="890825"/>
              <a:ext cx="8789800" cy="3818450"/>
            </a:xfrm>
            <a:prstGeom prst="rect">
              <a:avLst/>
            </a:prstGeom>
            <a:noFill/>
            <a:ln cap="flat" cmpd="sng" w="9525">
              <a:solidFill>
                <a:schemeClr val="dk2"/>
              </a:solidFill>
              <a:prstDash val="solid"/>
              <a:round/>
              <a:headEnd len="sm" w="sm" type="none"/>
              <a:tailEnd len="sm" w="sm" type="none"/>
            </a:ln>
          </p:spPr>
        </p:pic>
        <p:sp>
          <p:nvSpPr>
            <p:cNvPr id="1464" name="Google Shape;1464;p70"/>
            <p:cNvSpPr/>
            <p:nvPr/>
          </p:nvSpPr>
          <p:spPr>
            <a:xfrm>
              <a:off x="2467775" y="3199225"/>
              <a:ext cx="2561700" cy="67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0"/>
            <p:cNvSpPr/>
            <p:nvPr/>
          </p:nvSpPr>
          <p:spPr>
            <a:xfrm>
              <a:off x="2467775" y="1943375"/>
              <a:ext cx="1731900" cy="350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0"/>
            <p:cNvSpPr/>
            <p:nvPr/>
          </p:nvSpPr>
          <p:spPr>
            <a:xfrm>
              <a:off x="610250" y="2863450"/>
              <a:ext cx="288300" cy="140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71"/>
          <p:cNvSpPr txBox="1"/>
          <p:nvPr/>
        </p:nvSpPr>
        <p:spPr>
          <a:xfrm>
            <a:off x="419275" y="133775"/>
            <a:ext cx="2041800" cy="27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Change Analysis- Field</a:t>
            </a:r>
            <a:endParaRPr b="1" sz="1200">
              <a:solidFill>
                <a:schemeClr val="dk1"/>
              </a:solidFill>
              <a:latin typeface="Montserrat"/>
              <a:ea typeface="Montserrat"/>
              <a:cs typeface="Montserrat"/>
              <a:sym typeface="Montserrat"/>
            </a:endParaRPr>
          </a:p>
        </p:txBody>
      </p:sp>
      <p:grpSp>
        <p:nvGrpSpPr>
          <p:cNvPr id="1473" name="Google Shape;1473;p71"/>
          <p:cNvGrpSpPr/>
          <p:nvPr/>
        </p:nvGrpSpPr>
        <p:grpSpPr>
          <a:xfrm>
            <a:off x="603550" y="1059550"/>
            <a:ext cx="7833650" cy="3292650"/>
            <a:chOff x="603550" y="1059550"/>
            <a:chExt cx="7833650" cy="3292650"/>
          </a:xfrm>
        </p:grpSpPr>
        <p:pic>
          <p:nvPicPr>
            <p:cNvPr id="1474" name="Google Shape;1474;p71"/>
            <p:cNvPicPr preferRelativeResize="0"/>
            <p:nvPr/>
          </p:nvPicPr>
          <p:blipFill rotWithShape="1">
            <a:blip r:embed="rId3">
              <a:alphaModFix/>
            </a:blip>
            <a:srcRect b="27800" l="20299" r="0" t="12233"/>
            <a:stretch/>
          </p:blipFill>
          <p:spPr>
            <a:xfrm>
              <a:off x="603550" y="1059550"/>
              <a:ext cx="7833649" cy="3292650"/>
            </a:xfrm>
            <a:prstGeom prst="rect">
              <a:avLst/>
            </a:prstGeom>
            <a:noFill/>
            <a:ln cap="flat" cmpd="sng" w="9525">
              <a:solidFill>
                <a:schemeClr val="dk2"/>
              </a:solidFill>
              <a:prstDash val="solid"/>
              <a:round/>
              <a:headEnd len="sm" w="sm" type="none"/>
              <a:tailEnd len="sm" w="sm" type="none"/>
            </a:ln>
          </p:spPr>
        </p:pic>
        <p:sp>
          <p:nvSpPr>
            <p:cNvPr id="1475" name="Google Shape;1475;p71"/>
            <p:cNvSpPr/>
            <p:nvPr/>
          </p:nvSpPr>
          <p:spPr>
            <a:xfrm>
              <a:off x="3426750" y="2428050"/>
              <a:ext cx="516300" cy="28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6" name="Google Shape;1476;p71"/>
            <p:cNvCxnSpPr>
              <a:endCxn id="1477" idx="0"/>
            </p:cNvCxnSpPr>
            <p:nvPr/>
          </p:nvCxnSpPr>
          <p:spPr>
            <a:xfrm>
              <a:off x="5042325" y="1639050"/>
              <a:ext cx="0" cy="1388400"/>
            </a:xfrm>
            <a:prstGeom prst="straightConnector1">
              <a:avLst/>
            </a:prstGeom>
            <a:noFill/>
            <a:ln cap="flat" cmpd="sng" w="19050">
              <a:solidFill>
                <a:srgbClr val="FF0000"/>
              </a:solidFill>
              <a:prstDash val="solid"/>
              <a:round/>
              <a:headEnd len="med" w="med" type="none"/>
              <a:tailEnd len="med" w="med" type="triangle"/>
            </a:ln>
          </p:spPr>
        </p:cxnSp>
        <p:cxnSp>
          <p:nvCxnSpPr>
            <p:cNvPr id="1478" name="Google Shape;1478;p71"/>
            <p:cNvCxnSpPr/>
            <p:nvPr/>
          </p:nvCxnSpPr>
          <p:spPr>
            <a:xfrm>
              <a:off x="4841725" y="1549075"/>
              <a:ext cx="368700" cy="0"/>
            </a:xfrm>
            <a:prstGeom prst="straightConnector1">
              <a:avLst/>
            </a:prstGeom>
            <a:noFill/>
            <a:ln cap="flat" cmpd="sng" w="19050">
              <a:solidFill>
                <a:srgbClr val="FF0000"/>
              </a:solidFill>
              <a:prstDash val="solid"/>
              <a:round/>
              <a:headEnd len="med" w="med" type="none"/>
              <a:tailEnd len="med" w="med" type="none"/>
            </a:ln>
          </p:spPr>
        </p:cxnSp>
        <p:cxnSp>
          <p:nvCxnSpPr>
            <p:cNvPr id="1479" name="Google Shape;1479;p71"/>
            <p:cNvCxnSpPr/>
            <p:nvPr/>
          </p:nvCxnSpPr>
          <p:spPr>
            <a:xfrm>
              <a:off x="4792925" y="3317600"/>
              <a:ext cx="368700" cy="0"/>
            </a:xfrm>
            <a:prstGeom prst="straightConnector1">
              <a:avLst/>
            </a:prstGeom>
            <a:noFill/>
            <a:ln cap="flat" cmpd="sng" w="19050">
              <a:solidFill>
                <a:srgbClr val="FF0000"/>
              </a:solidFill>
              <a:prstDash val="solid"/>
              <a:round/>
              <a:headEnd len="med" w="med" type="none"/>
              <a:tailEnd len="med" w="med" type="none"/>
            </a:ln>
          </p:spPr>
        </p:cxnSp>
        <p:cxnSp>
          <p:nvCxnSpPr>
            <p:cNvPr id="1480" name="Google Shape;1480;p71"/>
            <p:cNvCxnSpPr/>
            <p:nvPr/>
          </p:nvCxnSpPr>
          <p:spPr>
            <a:xfrm>
              <a:off x="5728125" y="1639050"/>
              <a:ext cx="0" cy="1388400"/>
            </a:xfrm>
            <a:prstGeom prst="straightConnector1">
              <a:avLst/>
            </a:prstGeom>
            <a:noFill/>
            <a:ln cap="flat" cmpd="sng" w="19050">
              <a:solidFill>
                <a:srgbClr val="FF0000"/>
              </a:solidFill>
              <a:prstDash val="solid"/>
              <a:round/>
              <a:headEnd len="med" w="med" type="none"/>
              <a:tailEnd len="med" w="med" type="triangle"/>
            </a:ln>
          </p:spPr>
        </p:cxnSp>
        <p:cxnSp>
          <p:nvCxnSpPr>
            <p:cNvPr id="1481" name="Google Shape;1481;p71"/>
            <p:cNvCxnSpPr/>
            <p:nvPr/>
          </p:nvCxnSpPr>
          <p:spPr>
            <a:xfrm>
              <a:off x="5527525" y="1549075"/>
              <a:ext cx="368700" cy="0"/>
            </a:xfrm>
            <a:prstGeom prst="straightConnector1">
              <a:avLst/>
            </a:prstGeom>
            <a:noFill/>
            <a:ln cap="flat" cmpd="sng" w="19050">
              <a:solidFill>
                <a:srgbClr val="FF0000"/>
              </a:solidFill>
              <a:prstDash val="solid"/>
              <a:round/>
              <a:headEnd len="med" w="med" type="none"/>
              <a:tailEnd len="med" w="med" type="none"/>
            </a:ln>
          </p:spPr>
        </p:cxnSp>
        <p:cxnSp>
          <p:nvCxnSpPr>
            <p:cNvPr id="1482" name="Google Shape;1482;p71"/>
            <p:cNvCxnSpPr/>
            <p:nvPr/>
          </p:nvCxnSpPr>
          <p:spPr>
            <a:xfrm>
              <a:off x="5478725" y="3317600"/>
              <a:ext cx="368700" cy="0"/>
            </a:xfrm>
            <a:prstGeom prst="straightConnector1">
              <a:avLst/>
            </a:prstGeom>
            <a:noFill/>
            <a:ln cap="flat" cmpd="sng" w="19050">
              <a:solidFill>
                <a:srgbClr val="FF0000"/>
              </a:solidFill>
              <a:prstDash val="solid"/>
              <a:round/>
              <a:headEnd len="med" w="med" type="none"/>
              <a:tailEnd len="med" w="med" type="none"/>
            </a:ln>
          </p:spPr>
        </p:cxnSp>
        <p:sp>
          <p:nvSpPr>
            <p:cNvPr id="1483" name="Google Shape;1483;p71"/>
            <p:cNvSpPr/>
            <p:nvPr/>
          </p:nvSpPr>
          <p:spPr>
            <a:xfrm>
              <a:off x="7513200" y="2428050"/>
              <a:ext cx="924000" cy="28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1482025" y="1321075"/>
              <a:ext cx="449400" cy="25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1"/>
            <p:cNvSpPr/>
            <p:nvPr/>
          </p:nvSpPr>
          <p:spPr>
            <a:xfrm>
              <a:off x="643775" y="1294375"/>
              <a:ext cx="148500" cy="25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8"/>
          <p:cNvPicPr preferRelativeResize="0"/>
          <p:nvPr/>
        </p:nvPicPr>
        <p:blipFill rotWithShape="1">
          <a:blip r:embed="rId3">
            <a:alphaModFix/>
          </a:blip>
          <a:srcRect b="44592" l="0" r="0" t="0"/>
          <a:stretch/>
        </p:blipFill>
        <p:spPr>
          <a:xfrm>
            <a:off x="713400" y="1693175"/>
            <a:ext cx="2622200" cy="3254576"/>
          </a:xfrm>
          <a:prstGeom prst="rect">
            <a:avLst/>
          </a:prstGeom>
          <a:noFill/>
          <a:ln cap="flat" cmpd="sng" w="9525">
            <a:solidFill>
              <a:schemeClr val="dk2"/>
            </a:solidFill>
            <a:prstDash val="solid"/>
            <a:round/>
            <a:headEnd len="sm" w="sm" type="none"/>
            <a:tailEnd len="sm" w="sm" type="none"/>
          </a:ln>
        </p:spPr>
      </p:pic>
      <p:sp>
        <p:nvSpPr>
          <p:cNvPr id="158" name="Google Shape;158;p18"/>
          <p:cNvSpPr/>
          <p:nvPr/>
        </p:nvSpPr>
        <p:spPr>
          <a:xfrm>
            <a:off x="1072333" y="3210729"/>
            <a:ext cx="801000" cy="566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2607163" y="3210729"/>
            <a:ext cx="801000" cy="566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txBox="1"/>
          <p:nvPr/>
        </p:nvSpPr>
        <p:spPr>
          <a:xfrm>
            <a:off x="329450" y="628850"/>
            <a:ext cx="4105500" cy="28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63BF"/>
                </a:solidFill>
                <a:latin typeface="Montserrat"/>
                <a:ea typeface="Montserrat"/>
                <a:cs typeface="Montserrat"/>
                <a:sym typeface="Montserrat"/>
              </a:rPr>
              <a:t>Cancelling an Appointment</a:t>
            </a:r>
            <a:r>
              <a:rPr lang="en" sz="1200">
                <a:solidFill>
                  <a:srgbClr val="3663BF"/>
                </a:solidFill>
                <a:latin typeface="Montserrat"/>
                <a:ea typeface="Montserrat"/>
                <a:cs typeface="Montserrat"/>
                <a:sym typeface="Montserrat"/>
              </a:rPr>
              <a:t> </a:t>
            </a:r>
            <a:r>
              <a:rPr lang="en" sz="1200">
                <a:solidFill>
                  <a:srgbClr val="3663BF"/>
                </a:solidFill>
                <a:latin typeface="Montserrat"/>
                <a:ea typeface="Montserrat"/>
                <a:cs typeface="Montserrat"/>
                <a:sym typeface="Montserrat"/>
              </a:rPr>
              <a:t>slot</a:t>
            </a:r>
            <a:r>
              <a:rPr lang="en" sz="1200">
                <a:solidFill>
                  <a:srgbClr val="3663BF"/>
                </a:solidFill>
                <a:latin typeface="Montserrat"/>
                <a:ea typeface="Montserrat"/>
                <a:cs typeface="Montserrat"/>
                <a:sym typeface="Montserrat"/>
              </a:rPr>
              <a:t> is quick and easy</a:t>
            </a:r>
            <a:endParaRPr sz="1200">
              <a:solidFill>
                <a:srgbClr val="3663BF"/>
              </a:solidFill>
              <a:latin typeface="Montserrat"/>
              <a:ea typeface="Montserrat"/>
              <a:cs typeface="Montserrat"/>
              <a:sym typeface="Montserrat"/>
            </a:endParaRPr>
          </a:p>
        </p:txBody>
      </p:sp>
      <p:sp>
        <p:nvSpPr>
          <p:cNvPr id="161" name="Google Shape;161;p18"/>
          <p:cNvSpPr txBox="1"/>
          <p:nvPr/>
        </p:nvSpPr>
        <p:spPr>
          <a:xfrm>
            <a:off x="448050" y="1186250"/>
            <a:ext cx="3156900" cy="4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Montserrat"/>
                <a:ea typeface="Montserrat"/>
                <a:cs typeface="Montserrat"/>
                <a:sym typeface="Montserrat"/>
              </a:rPr>
              <a:t>New slot is added, which can be given to another patient.</a:t>
            </a:r>
            <a:endParaRPr sz="1000">
              <a:solidFill>
                <a:srgbClr val="3663BF"/>
              </a:solidFill>
              <a:latin typeface="Montserrat"/>
              <a:ea typeface="Montserrat"/>
              <a:cs typeface="Montserrat"/>
              <a:sym typeface="Montserrat"/>
            </a:endParaRPr>
          </a:p>
        </p:txBody>
      </p:sp>
      <p:sp>
        <p:nvSpPr>
          <p:cNvPr id="162" name="Google Shape;162;p18"/>
          <p:cNvSpPr txBox="1"/>
          <p:nvPr/>
        </p:nvSpPr>
        <p:spPr>
          <a:xfrm>
            <a:off x="329450" y="4229113"/>
            <a:ext cx="1252200" cy="47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aleway"/>
                <a:ea typeface="Raleway"/>
                <a:cs typeface="Raleway"/>
                <a:sym typeface="Raleway"/>
              </a:rPr>
              <a:t>Cancelled slot</a:t>
            </a:r>
            <a:endParaRPr sz="1000">
              <a:solidFill>
                <a:srgbClr val="000000"/>
              </a:solidFill>
              <a:latin typeface="Raleway"/>
              <a:ea typeface="Raleway"/>
              <a:cs typeface="Raleway"/>
              <a:sym typeface="Raleway"/>
            </a:endParaRPr>
          </a:p>
        </p:txBody>
      </p:sp>
      <p:sp>
        <p:nvSpPr>
          <p:cNvPr id="163" name="Google Shape;163;p18"/>
          <p:cNvSpPr txBox="1"/>
          <p:nvPr/>
        </p:nvSpPr>
        <p:spPr>
          <a:xfrm>
            <a:off x="2844551" y="4229113"/>
            <a:ext cx="1334400" cy="47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aleway"/>
                <a:ea typeface="Raleway"/>
                <a:cs typeface="Raleway"/>
                <a:sym typeface="Raleway"/>
              </a:rPr>
              <a:t>Newly Added Slot</a:t>
            </a:r>
            <a:endParaRPr sz="1000">
              <a:solidFill>
                <a:srgbClr val="000000"/>
              </a:solidFill>
              <a:latin typeface="Raleway"/>
              <a:ea typeface="Raleway"/>
              <a:cs typeface="Raleway"/>
              <a:sym typeface="Raleway"/>
            </a:endParaRPr>
          </a:p>
        </p:txBody>
      </p:sp>
      <p:cxnSp>
        <p:nvCxnSpPr>
          <p:cNvPr id="164" name="Google Shape;164;p18"/>
          <p:cNvCxnSpPr/>
          <p:nvPr/>
        </p:nvCxnSpPr>
        <p:spPr>
          <a:xfrm rot="10800000">
            <a:off x="1472772" y="3776642"/>
            <a:ext cx="0" cy="489300"/>
          </a:xfrm>
          <a:prstGeom prst="straightConnector1">
            <a:avLst/>
          </a:prstGeom>
          <a:noFill/>
          <a:ln cap="flat" cmpd="sng" w="19050">
            <a:solidFill>
              <a:schemeClr val="dk2"/>
            </a:solidFill>
            <a:prstDash val="solid"/>
            <a:round/>
            <a:headEnd len="med" w="med" type="none"/>
            <a:tailEnd len="med" w="med" type="triangle"/>
          </a:ln>
        </p:spPr>
      </p:cxnSp>
      <p:cxnSp>
        <p:nvCxnSpPr>
          <p:cNvPr id="165" name="Google Shape;165;p18"/>
          <p:cNvCxnSpPr/>
          <p:nvPr/>
        </p:nvCxnSpPr>
        <p:spPr>
          <a:xfrm rot="10800000">
            <a:off x="2909956" y="3776642"/>
            <a:ext cx="0" cy="489300"/>
          </a:xfrm>
          <a:prstGeom prst="straightConnector1">
            <a:avLst/>
          </a:prstGeom>
          <a:noFill/>
          <a:ln cap="flat" cmpd="sng" w="19050">
            <a:solidFill>
              <a:schemeClr val="dk2"/>
            </a:solidFill>
            <a:prstDash val="solid"/>
            <a:round/>
            <a:headEnd len="med" w="med" type="none"/>
            <a:tailEnd len="med" w="med" type="triangle"/>
          </a:ln>
        </p:spPr>
      </p:cxnSp>
      <p:pic>
        <p:nvPicPr>
          <p:cNvPr id="166" name="Google Shape;166;p18"/>
          <p:cNvPicPr preferRelativeResize="0"/>
          <p:nvPr/>
        </p:nvPicPr>
        <p:blipFill>
          <a:blip r:embed="rId4">
            <a:alphaModFix/>
          </a:blip>
          <a:stretch>
            <a:fillRect/>
          </a:stretch>
        </p:blipFill>
        <p:spPr>
          <a:xfrm>
            <a:off x="8679049" y="103700"/>
            <a:ext cx="416700" cy="416700"/>
          </a:xfrm>
          <a:prstGeom prst="rect">
            <a:avLst/>
          </a:prstGeom>
          <a:noFill/>
          <a:ln>
            <a:noFill/>
          </a:ln>
        </p:spPr>
      </p:pic>
      <p:sp>
        <p:nvSpPr>
          <p:cNvPr id="167" name="Google Shape;167;p18"/>
          <p:cNvSpPr txBox="1"/>
          <p:nvPr/>
        </p:nvSpPr>
        <p:spPr>
          <a:xfrm>
            <a:off x="4850975" y="628850"/>
            <a:ext cx="3562500" cy="28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3663BF"/>
                </a:solidFill>
                <a:latin typeface="Montserrat"/>
                <a:ea typeface="Montserrat"/>
                <a:cs typeface="Montserrat"/>
                <a:sym typeface="Montserrat"/>
              </a:rPr>
              <a:t>Day</a:t>
            </a:r>
            <a:r>
              <a:rPr b="1" lang="en" sz="1200">
                <a:solidFill>
                  <a:srgbClr val="3663BF"/>
                </a:solidFill>
                <a:latin typeface="Montserrat"/>
                <a:ea typeface="Montserrat"/>
                <a:cs typeface="Montserrat"/>
                <a:sym typeface="Montserrat"/>
              </a:rPr>
              <a:t> blocking </a:t>
            </a:r>
            <a:r>
              <a:rPr lang="en" sz="1200">
                <a:solidFill>
                  <a:srgbClr val="3663BF"/>
                </a:solidFill>
                <a:latin typeface="Montserrat"/>
                <a:ea typeface="Montserrat"/>
                <a:cs typeface="Montserrat"/>
                <a:sym typeface="Montserrat"/>
              </a:rPr>
              <a:t>and unblocking is possible</a:t>
            </a:r>
            <a:endParaRPr sz="1200">
              <a:solidFill>
                <a:srgbClr val="3663BF"/>
              </a:solidFill>
              <a:latin typeface="Montserrat"/>
              <a:ea typeface="Montserrat"/>
              <a:cs typeface="Montserrat"/>
              <a:sym typeface="Montserrat"/>
            </a:endParaRPr>
          </a:p>
        </p:txBody>
      </p:sp>
      <p:pic>
        <p:nvPicPr>
          <p:cNvPr id="168" name="Google Shape;168;p18"/>
          <p:cNvPicPr preferRelativeResize="0"/>
          <p:nvPr/>
        </p:nvPicPr>
        <p:blipFill rotWithShape="1">
          <a:blip r:embed="rId5">
            <a:alphaModFix/>
          </a:blip>
          <a:srcRect b="39467" l="0" r="0" t="0"/>
          <a:stretch/>
        </p:blipFill>
        <p:spPr>
          <a:xfrm>
            <a:off x="4959375" y="1693175"/>
            <a:ext cx="3082603" cy="3254572"/>
          </a:xfrm>
          <a:prstGeom prst="rect">
            <a:avLst/>
          </a:prstGeom>
          <a:noFill/>
          <a:ln cap="flat" cmpd="sng" w="9525">
            <a:solidFill>
              <a:schemeClr val="dk2"/>
            </a:solidFill>
            <a:prstDash val="solid"/>
            <a:round/>
            <a:headEnd len="sm" w="sm" type="none"/>
            <a:tailEnd len="sm" w="sm" type="none"/>
          </a:ln>
        </p:spPr>
      </p:pic>
      <p:sp>
        <p:nvSpPr>
          <p:cNvPr id="169" name="Google Shape;169;p18"/>
          <p:cNvSpPr/>
          <p:nvPr/>
        </p:nvSpPr>
        <p:spPr>
          <a:xfrm>
            <a:off x="4959375" y="3166550"/>
            <a:ext cx="1439400" cy="1827300"/>
          </a:xfrm>
          <a:prstGeom prst="rect">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nvSpPr>
        <p:spPr>
          <a:xfrm>
            <a:off x="4914600" y="1186250"/>
            <a:ext cx="3498900" cy="41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Montserrat"/>
                <a:ea typeface="Montserrat"/>
                <a:cs typeface="Montserrat"/>
                <a:sym typeface="Montserrat"/>
              </a:rPr>
              <a:t>Based on entered values, the slots are blocked for selected consultant. </a:t>
            </a:r>
            <a:endParaRPr sz="1000">
              <a:solidFill>
                <a:srgbClr val="3663BF"/>
              </a:solidFill>
              <a:latin typeface="Montserrat"/>
              <a:ea typeface="Montserrat"/>
              <a:cs typeface="Montserrat"/>
              <a:sym typeface="Montserrat"/>
            </a:endParaRPr>
          </a:p>
        </p:txBody>
      </p:sp>
      <p:sp>
        <p:nvSpPr>
          <p:cNvPr id="171" name="Google Shape;17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72" name="Google Shape;172;p18"/>
          <p:cNvCxnSpPr/>
          <p:nvPr/>
        </p:nvCxnSpPr>
        <p:spPr>
          <a:xfrm>
            <a:off x="4558475" y="628850"/>
            <a:ext cx="0" cy="4152600"/>
          </a:xfrm>
          <a:prstGeom prst="straightConnector1">
            <a:avLst/>
          </a:prstGeom>
          <a:noFill/>
          <a:ln cap="flat" cmpd="sng" w="19050">
            <a:solidFill>
              <a:schemeClr val="dk2"/>
            </a:solidFill>
            <a:prstDash val="solid"/>
            <a:round/>
            <a:headEnd len="med" w="med" type="oval"/>
            <a:tailEnd len="med" w="med" type="oval"/>
          </a:ln>
        </p:spPr>
      </p:cxnSp>
      <p:sp>
        <p:nvSpPr>
          <p:cNvPr id="173" name="Google Shape;173;p18"/>
          <p:cNvSpPr txBox="1"/>
          <p:nvPr/>
        </p:nvSpPr>
        <p:spPr>
          <a:xfrm>
            <a:off x="419275" y="160075"/>
            <a:ext cx="1693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4ABF"/>
                </a:solidFill>
                <a:latin typeface="Raleway"/>
                <a:ea typeface="Raleway"/>
                <a:cs typeface="Raleway"/>
                <a:sym typeface="Raleway"/>
              </a:rPr>
              <a:t>Appointment App</a:t>
            </a:r>
            <a:endParaRPr b="1" sz="1200">
              <a:solidFill>
                <a:srgbClr val="364ABF"/>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91" name="Google Shape;1491;p72"/>
          <p:cNvPicPr preferRelativeResize="0"/>
          <p:nvPr/>
        </p:nvPicPr>
        <p:blipFill>
          <a:blip r:embed="rId3">
            <a:alphaModFix/>
          </a:blip>
          <a:stretch>
            <a:fillRect/>
          </a:stretch>
        </p:blipFill>
        <p:spPr>
          <a:xfrm>
            <a:off x="1225375" y="582209"/>
            <a:ext cx="7146499" cy="2157434"/>
          </a:xfrm>
          <a:prstGeom prst="rect">
            <a:avLst/>
          </a:prstGeom>
          <a:noFill/>
          <a:ln cap="flat" cmpd="sng" w="9525">
            <a:solidFill>
              <a:srgbClr val="000000"/>
            </a:solidFill>
            <a:prstDash val="solid"/>
            <a:round/>
            <a:headEnd len="sm" w="sm" type="none"/>
            <a:tailEnd len="sm" w="sm" type="none"/>
          </a:ln>
        </p:spPr>
      </p:pic>
      <p:sp>
        <p:nvSpPr>
          <p:cNvPr id="1492" name="Google Shape;1492;p72"/>
          <p:cNvSpPr txBox="1"/>
          <p:nvPr/>
        </p:nvSpPr>
        <p:spPr>
          <a:xfrm>
            <a:off x="419275" y="174175"/>
            <a:ext cx="2008200" cy="2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Material Turnover</a:t>
            </a:r>
            <a:endParaRPr b="1" sz="1200">
              <a:solidFill>
                <a:schemeClr val="dk1"/>
              </a:solidFill>
              <a:latin typeface="Montserrat"/>
              <a:ea typeface="Montserrat"/>
              <a:cs typeface="Montserrat"/>
              <a:sym typeface="Montserrat"/>
            </a:endParaRPr>
          </a:p>
        </p:txBody>
      </p:sp>
      <p:grpSp>
        <p:nvGrpSpPr>
          <p:cNvPr id="1493" name="Google Shape;1493;p72"/>
          <p:cNvGrpSpPr/>
          <p:nvPr/>
        </p:nvGrpSpPr>
        <p:grpSpPr>
          <a:xfrm>
            <a:off x="1198550" y="3453601"/>
            <a:ext cx="7146499" cy="1351050"/>
            <a:chOff x="1198550" y="3453601"/>
            <a:chExt cx="7146499" cy="1351050"/>
          </a:xfrm>
        </p:grpSpPr>
        <p:pic>
          <p:nvPicPr>
            <p:cNvPr id="1494" name="Google Shape;1494;p72"/>
            <p:cNvPicPr preferRelativeResize="0"/>
            <p:nvPr/>
          </p:nvPicPr>
          <p:blipFill rotWithShape="1">
            <a:blip r:embed="rId4">
              <a:alphaModFix/>
            </a:blip>
            <a:srcRect b="0" l="0" r="0" t="24710"/>
            <a:stretch/>
          </p:blipFill>
          <p:spPr>
            <a:xfrm>
              <a:off x="1198550" y="3453601"/>
              <a:ext cx="7146499" cy="1351050"/>
            </a:xfrm>
            <a:prstGeom prst="rect">
              <a:avLst/>
            </a:prstGeom>
            <a:noFill/>
            <a:ln cap="flat" cmpd="sng" w="9525">
              <a:solidFill>
                <a:srgbClr val="000000"/>
              </a:solidFill>
              <a:prstDash val="solid"/>
              <a:round/>
              <a:headEnd len="sm" w="sm" type="none"/>
              <a:tailEnd len="sm" w="sm" type="none"/>
            </a:ln>
          </p:spPr>
        </p:pic>
        <p:sp>
          <p:nvSpPr>
            <p:cNvPr id="1495" name="Google Shape;1495;p72"/>
            <p:cNvSpPr/>
            <p:nvPr/>
          </p:nvSpPr>
          <p:spPr>
            <a:xfrm>
              <a:off x="4902075" y="3855950"/>
              <a:ext cx="1039500" cy="1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2"/>
            <p:cNvSpPr/>
            <p:nvPr/>
          </p:nvSpPr>
          <p:spPr>
            <a:xfrm>
              <a:off x="1931300" y="4363750"/>
              <a:ext cx="154200" cy="10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02" name="Google Shape;1502;p73"/>
          <p:cNvPicPr preferRelativeResize="0"/>
          <p:nvPr/>
        </p:nvPicPr>
        <p:blipFill>
          <a:blip r:embed="rId3">
            <a:alphaModFix/>
          </a:blip>
          <a:stretch>
            <a:fillRect/>
          </a:stretch>
        </p:blipFill>
        <p:spPr>
          <a:xfrm>
            <a:off x="247775" y="1178700"/>
            <a:ext cx="3615075" cy="2033474"/>
          </a:xfrm>
          <a:prstGeom prst="rect">
            <a:avLst/>
          </a:prstGeom>
          <a:noFill/>
          <a:ln cap="flat" cmpd="sng" w="9525">
            <a:solidFill>
              <a:schemeClr val="dk2"/>
            </a:solidFill>
            <a:prstDash val="solid"/>
            <a:round/>
            <a:headEnd len="sm" w="sm" type="none"/>
            <a:tailEnd len="sm" w="sm" type="none"/>
          </a:ln>
        </p:spPr>
      </p:pic>
      <p:sp>
        <p:nvSpPr>
          <p:cNvPr id="1503" name="Google Shape;1503;p73"/>
          <p:cNvSpPr txBox="1"/>
          <p:nvPr/>
        </p:nvSpPr>
        <p:spPr>
          <a:xfrm>
            <a:off x="419275" y="172200"/>
            <a:ext cx="2343000" cy="25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Various Other Features :</a:t>
            </a:r>
            <a:endParaRPr b="1" sz="1200">
              <a:solidFill>
                <a:schemeClr val="dk1"/>
              </a:solidFill>
              <a:latin typeface="Montserrat"/>
              <a:ea typeface="Montserrat"/>
              <a:cs typeface="Montserrat"/>
              <a:sym typeface="Montserrat"/>
            </a:endParaRPr>
          </a:p>
        </p:txBody>
      </p:sp>
      <p:sp>
        <p:nvSpPr>
          <p:cNvPr id="1504" name="Google Shape;1504;p73"/>
          <p:cNvSpPr txBox="1"/>
          <p:nvPr/>
        </p:nvSpPr>
        <p:spPr>
          <a:xfrm>
            <a:off x="342900" y="803450"/>
            <a:ext cx="1912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IOP Graph</a:t>
            </a:r>
            <a:endParaRPr b="1" sz="1000">
              <a:solidFill>
                <a:schemeClr val="dk1"/>
              </a:solidFill>
              <a:latin typeface="Montserrat"/>
              <a:ea typeface="Montserrat"/>
              <a:cs typeface="Montserrat"/>
              <a:sym typeface="Montserrat"/>
            </a:endParaRPr>
          </a:p>
        </p:txBody>
      </p:sp>
      <p:sp>
        <p:nvSpPr>
          <p:cNvPr id="1505" name="Google Shape;1505;p73"/>
          <p:cNvSpPr txBox="1"/>
          <p:nvPr/>
        </p:nvSpPr>
        <p:spPr>
          <a:xfrm>
            <a:off x="4346660" y="601150"/>
            <a:ext cx="349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Visit count of Patient till date</a:t>
            </a:r>
            <a:endParaRPr b="1" sz="1000">
              <a:solidFill>
                <a:schemeClr val="dk1"/>
              </a:solidFill>
              <a:latin typeface="Montserrat"/>
              <a:ea typeface="Montserrat"/>
              <a:cs typeface="Montserrat"/>
              <a:sym typeface="Montserrat"/>
            </a:endParaRPr>
          </a:p>
        </p:txBody>
      </p:sp>
      <p:grpSp>
        <p:nvGrpSpPr>
          <p:cNvPr id="1506" name="Google Shape;1506;p73"/>
          <p:cNvGrpSpPr/>
          <p:nvPr/>
        </p:nvGrpSpPr>
        <p:grpSpPr>
          <a:xfrm>
            <a:off x="4271325" y="1057400"/>
            <a:ext cx="3896575" cy="3869626"/>
            <a:chOff x="4271325" y="1057400"/>
            <a:chExt cx="3896575" cy="3869626"/>
          </a:xfrm>
        </p:grpSpPr>
        <p:pic>
          <p:nvPicPr>
            <p:cNvPr id="1507" name="Google Shape;1507;p73"/>
            <p:cNvPicPr preferRelativeResize="0"/>
            <p:nvPr/>
          </p:nvPicPr>
          <p:blipFill rotWithShape="1">
            <a:blip r:embed="rId4">
              <a:alphaModFix/>
            </a:blip>
            <a:srcRect b="44140" l="0" r="0" t="0"/>
            <a:stretch/>
          </p:blipFill>
          <p:spPr>
            <a:xfrm>
              <a:off x="4271325" y="1057400"/>
              <a:ext cx="3896575" cy="3869626"/>
            </a:xfrm>
            <a:prstGeom prst="rect">
              <a:avLst/>
            </a:prstGeom>
            <a:noFill/>
            <a:ln>
              <a:noFill/>
            </a:ln>
          </p:spPr>
        </p:pic>
        <p:sp>
          <p:nvSpPr>
            <p:cNvPr id="1508" name="Google Shape;1508;p73"/>
            <p:cNvSpPr/>
            <p:nvPr/>
          </p:nvSpPr>
          <p:spPr>
            <a:xfrm>
              <a:off x="6935138" y="1844135"/>
              <a:ext cx="724500" cy="538200"/>
            </a:xfrm>
            <a:prstGeom prst="rect">
              <a:avLst/>
            </a:prstGeom>
            <a:solidFill>
              <a:srgbClr val="D8D1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3"/>
            <p:cNvSpPr/>
            <p:nvPr/>
          </p:nvSpPr>
          <p:spPr>
            <a:xfrm>
              <a:off x="7121476" y="2466809"/>
              <a:ext cx="538200" cy="53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3"/>
            <p:cNvSpPr/>
            <p:nvPr/>
          </p:nvSpPr>
          <p:spPr>
            <a:xfrm>
              <a:off x="6106547" y="2466809"/>
              <a:ext cx="538200" cy="53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3"/>
            <p:cNvSpPr/>
            <p:nvPr/>
          </p:nvSpPr>
          <p:spPr>
            <a:xfrm>
              <a:off x="5091617" y="2466809"/>
              <a:ext cx="538200" cy="538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3"/>
            <p:cNvSpPr/>
            <p:nvPr/>
          </p:nvSpPr>
          <p:spPr>
            <a:xfrm>
              <a:off x="4419250" y="1978275"/>
              <a:ext cx="548700" cy="18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8" name="Google Shape;1518;p74"/>
          <p:cNvPicPr preferRelativeResize="0"/>
          <p:nvPr/>
        </p:nvPicPr>
        <p:blipFill>
          <a:blip r:embed="rId3">
            <a:alphaModFix/>
          </a:blip>
          <a:stretch>
            <a:fillRect/>
          </a:stretch>
        </p:blipFill>
        <p:spPr>
          <a:xfrm>
            <a:off x="393088" y="7782400"/>
            <a:ext cx="2377146" cy="4226038"/>
          </a:xfrm>
          <a:prstGeom prst="rect">
            <a:avLst/>
          </a:prstGeom>
          <a:noFill/>
          <a:ln>
            <a:noFill/>
          </a:ln>
        </p:spPr>
      </p:pic>
      <p:pic>
        <p:nvPicPr>
          <p:cNvPr id="1519" name="Google Shape;1519;p74"/>
          <p:cNvPicPr preferRelativeResize="0"/>
          <p:nvPr/>
        </p:nvPicPr>
        <p:blipFill>
          <a:blip r:embed="rId4">
            <a:alphaModFix/>
          </a:blip>
          <a:stretch>
            <a:fillRect/>
          </a:stretch>
        </p:blipFill>
        <p:spPr>
          <a:xfrm>
            <a:off x="2964763" y="7782400"/>
            <a:ext cx="2321375" cy="4126894"/>
          </a:xfrm>
          <a:prstGeom prst="rect">
            <a:avLst/>
          </a:prstGeom>
          <a:noFill/>
          <a:ln>
            <a:noFill/>
          </a:ln>
        </p:spPr>
      </p:pic>
      <p:sp>
        <p:nvSpPr>
          <p:cNvPr id="1520" name="Google Shape;1520;p74"/>
          <p:cNvSpPr/>
          <p:nvPr/>
        </p:nvSpPr>
        <p:spPr>
          <a:xfrm>
            <a:off x="851430" y="9397856"/>
            <a:ext cx="1543800" cy="113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2877875" y="11561441"/>
            <a:ext cx="1445400" cy="40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2" name="Google Shape;1522;p74"/>
          <p:cNvPicPr preferRelativeResize="0"/>
          <p:nvPr/>
        </p:nvPicPr>
        <p:blipFill>
          <a:blip r:embed="rId5">
            <a:alphaModFix/>
          </a:blip>
          <a:stretch>
            <a:fillRect/>
          </a:stretch>
        </p:blipFill>
        <p:spPr>
          <a:xfrm>
            <a:off x="5517538" y="7782388"/>
            <a:ext cx="2321375" cy="3565250"/>
          </a:xfrm>
          <a:prstGeom prst="rect">
            <a:avLst/>
          </a:prstGeom>
          <a:noFill/>
          <a:ln>
            <a:noFill/>
          </a:ln>
        </p:spPr>
      </p:pic>
      <p:sp>
        <p:nvSpPr>
          <p:cNvPr id="1523" name="Google Shape;1523;p74"/>
          <p:cNvSpPr/>
          <p:nvPr/>
        </p:nvSpPr>
        <p:spPr>
          <a:xfrm>
            <a:off x="5997200" y="10834229"/>
            <a:ext cx="1445400" cy="40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74"/>
          <p:cNvGrpSpPr/>
          <p:nvPr/>
        </p:nvGrpSpPr>
        <p:grpSpPr>
          <a:xfrm>
            <a:off x="2877887" y="577823"/>
            <a:ext cx="2243445" cy="3987869"/>
            <a:chOff x="594622" y="428200"/>
            <a:chExt cx="2510288" cy="4462701"/>
          </a:xfrm>
        </p:grpSpPr>
        <p:pic>
          <p:nvPicPr>
            <p:cNvPr id="1525" name="Google Shape;1525;p74"/>
            <p:cNvPicPr preferRelativeResize="0"/>
            <p:nvPr/>
          </p:nvPicPr>
          <p:blipFill>
            <a:blip r:embed="rId6">
              <a:alphaModFix/>
            </a:blip>
            <a:stretch>
              <a:fillRect/>
            </a:stretch>
          </p:blipFill>
          <p:spPr>
            <a:xfrm>
              <a:off x="594622" y="428200"/>
              <a:ext cx="2510249" cy="4462701"/>
            </a:xfrm>
            <a:prstGeom prst="rect">
              <a:avLst/>
            </a:prstGeom>
            <a:noFill/>
            <a:ln cap="flat" cmpd="sng" w="9525">
              <a:solidFill>
                <a:schemeClr val="dk2"/>
              </a:solidFill>
              <a:prstDash val="solid"/>
              <a:round/>
              <a:headEnd len="sm" w="sm" type="none"/>
              <a:tailEnd len="sm" w="sm" type="none"/>
            </a:ln>
          </p:spPr>
        </p:pic>
        <p:sp>
          <p:nvSpPr>
            <p:cNvPr id="1526" name="Google Shape;1526;p74"/>
            <p:cNvSpPr/>
            <p:nvPr/>
          </p:nvSpPr>
          <p:spPr>
            <a:xfrm>
              <a:off x="2258311" y="2750970"/>
              <a:ext cx="846600" cy="3066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1426488" y="2389203"/>
              <a:ext cx="785400" cy="306600"/>
            </a:xfrm>
            <a:prstGeom prst="rect">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2258311" y="2389202"/>
              <a:ext cx="846600" cy="306600"/>
            </a:xfrm>
            <a:prstGeom prst="rect">
              <a:avLst/>
            </a:prstGeom>
            <a:noFill/>
            <a:ln cap="flat" cmpd="sng" w="2857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74"/>
          <p:cNvSpPr txBox="1"/>
          <p:nvPr/>
        </p:nvSpPr>
        <p:spPr>
          <a:xfrm>
            <a:off x="419275" y="172200"/>
            <a:ext cx="3228600" cy="25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Send WhatsApp, Email &amp; Save as PDF</a:t>
            </a:r>
            <a:endParaRPr b="1" sz="1200">
              <a:solidFill>
                <a:schemeClr val="dk1"/>
              </a:solidFill>
              <a:latin typeface="Montserrat"/>
              <a:ea typeface="Montserrat"/>
              <a:cs typeface="Montserrat"/>
              <a:sym typeface="Montserrat"/>
            </a:endParaRPr>
          </a:p>
        </p:txBody>
      </p:sp>
      <p:cxnSp>
        <p:nvCxnSpPr>
          <p:cNvPr id="1530" name="Google Shape;1530;p74"/>
          <p:cNvCxnSpPr>
            <a:stCxn id="1526" idx="1"/>
          </p:cNvCxnSpPr>
          <p:nvPr/>
        </p:nvCxnSpPr>
        <p:spPr>
          <a:xfrm rot="10800000">
            <a:off x="2387425" y="2790439"/>
            <a:ext cx="1977300" cy="0"/>
          </a:xfrm>
          <a:prstGeom prst="straightConnector1">
            <a:avLst/>
          </a:prstGeom>
          <a:noFill/>
          <a:ln cap="flat" cmpd="sng" w="19050">
            <a:solidFill>
              <a:srgbClr val="6AA84F"/>
            </a:solidFill>
            <a:prstDash val="solid"/>
            <a:round/>
            <a:headEnd len="med" w="med" type="none"/>
            <a:tailEnd len="med" w="med" type="triangle"/>
          </a:ln>
        </p:spPr>
      </p:cxnSp>
      <p:cxnSp>
        <p:nvCxnSpPr>
          <p:cNvPr id="1531" name="Google Shape;1531;p74"/>
          <p:cNvCxnSpPr/>
          <p:nvPr/>
        </p:nvCxnSpPr>
        <p:spPr>
          <a:xfrm>
            <a:off x="3976650" y="1824025"/>
            <a:ext cx="2246700" cy="0"/>
          </a:xfrm>
          <a:prstGeom prst="straightConnector1">
            <a:avLst/>
          </a:prstGeom>
          <a:noFill/>
          <a:ln cap="flat" cmpd="sng" w="19050">
            <a:solidFill>
              <a:srgbClr val="674EA7"/>
            </a:solidFill>
            <a:prstDash val="solid"/>
            <a:round/>
            <a:headEnd len="med" w="med" type="none"/>
            <a:tailEnd len="med" w="med" type="triangle"/>
          </a:ln>
        </p:spPr>
      </p:cxnSp>
      <p:cxnSp>
        <p:nvCxnSpPr>
          <p:cNvPr id="1532" name="Google Shape;1532;p74"/>
          <p:cNvCxnSpPr>
            <a:stCxn id="1527" idx="0"/>
          </p:cNvCxnSpPr>
          <p:nvPr/>
        </p:nvCxnSpPr>
        <p:spPr>
          <a:xfrm rot="10800000">
            <a:off x="3972281" y="1820775"/>
            <a:ext cx="0" cy="509400"/>
          </a:xfrm>
          <a:prstGeom prst="straightConnector1">
            <a:avLst/>
          </a:prstGeom>
          <a:noFill/>
          <a:ln cap="flat" cmpd="sng" w="19050">
            <a:solidFill>
              <a:srgbClr val="674EA7"/>
            </a:solidFill>
            <a:prstDash val="solid"/>
            <a:round/>
            <a:headEnd len="med" w="med" type="none"/>
            <a:tailEnd len="med" w="med" type="none"/>
          </a:ln>
        </p:spPr>
      </p:cxnSp>
      <p:pic>
        <p:nvPicPr>
          <p:cNvPr id="1533" name="Google Shape;1533;p74"/>
          <p:cNvPicPr preferRelativeResize="0"/>
          <p:nvPr/>
        </p:nvPicPr>
        <p:blipFill rotWithShape="1">
          <a:blip r:embed="rId7">
            <a:alphaModFix/>
          </a:blip>
          <a:srcRect b="30653" l="0" r="0" t="33181"/>
          <a:stretch/>
        </p:blipFill>
        <p:spPr>
          <a:xfrm>
            <a:off x="6223275" y="717525"/>
            <a:ext cx="2092300" cy="1345162"/>
          </a:xfrm>
          <a:prstGeom prst="rect">
            <a:avLst/>
          </a:prstGeom>
          <a:noFill/>
          <a:ln cap="flat" cmpd="sng" w="19050">
            <a:solidFill>
              <a:srgbClr val="674EA7"/>
            </a:solidFill>
            <a:prstDash val="solid"/>
            <a:round/>
            <a:headEnd len="sm" w="sm" type="none"/>
            <a:tailEnd len="sm" w="sm" type="none"/>
          </a:ln>
        </p:spPr>
      </p:pic>
      <p:pic>
        <p:nvPicPr>
          <p:cNvPr id="1534" name="Google Shape;1534;p74"/>
          <p:cNvPicPr preferRelativeResize="0"/>
          <p:nvPr/>
        </p:nvPicPr>
        <p:blipFill rotWithShape="1">
          <a:blip r:embed="rId8">
            <a:alphaModFix/>
          </a:blip>
          <a:srcRect b="14089" l="0" r="0" t="59256"/>
          <a:stretch/>
        </p:blipFill>
        <p:spPr>
          <a:xfrm>
            <a:off x="6223275" y="2330175"/>
            <a:ext cx="2243450" cy="1063050"/>
          </a:xfrm>
          <a:prstGeom prst="rect">
            <a:avLst/>
          </a:prstGeom>
          <a:noFill/>
          <a:ln cap="flat" cmpd="sng" w="19050">
            <a:solidFill>
              <a:srgbClr val="3D85C6"/>
            </a:solidFill>
            <a:prstDash val="solid"/>
            <a:round/>
            <a:headEnd len="sm" w="sm" type="none"/>
            <a:tailEnd len="sm" w="sm" type="none"/>
          </a:ln>
        </p:spPr>
      </p:pic>
      <p:cxnSp>
        <p:nvCxnSpPr>
          <p:cNvPr id="1535" name="Google Shape;1535;p74"/>
          <p:cNvCxnSpPr>
            <a:stCxn id="1528" idx="3"/>
          </p:cNvCxnSpPr>
          <p:nvPr/>
        </p:nvCxnSpPr>
        <p:spPr>
          <a:xfrm>
            <a:off x="5121331" y="2467163"/>
            <a:ext cx="1088400" cy="0"/>
          </a:xfrm>
          <a:prstGeom prst="straightConnector1">
            <a:avLst/>
          </a:prstGeom>
          <a:noFill/>
          <a:ln cap="flat" cmpd="sng" w="19050">
            <a:solidFill>
              <a:srgbClr val="3C78D8"/>
            </a:solidFill>
            <a:prstDash val="solid"/>
            <a:round/>
            <a:headEnd len="med" w="med" type="none"/>
            <a:tailEnd len="med" w="med" type="triangle"/>
          </a:ln>
        </p:spPr>
      </p:cxnSp>
      <p:sp>
        <p:nvSpPr>
          <p:cNvPr id="1536" name="Google Shape;1536;p74"/>
          <p:cNvSpPr/>
          <p:nvPr/>
        </p:nvSpPr>
        <p:spPr>
          <a:xfrm>
            <a:off x="6263400" y="2850050"/>
            <a:ext cx="576600" cy="499500"/>
          </a:xfrm>
          <a:prstGeom prst="rect">
            <a:avLst/>
          </a:prstGeom>
          <a:noFill/>
          <a:ln cap="flat" cmpd="sng" w="1905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4"/>
          <p:cNvSpPr txBox="1"/>
          <p:nvPr/>
        </p:nvSpPr>
        <p:spPr>
          <a:xfrm>
            <a:off x="731850" y="1381475"/>
            <a:ext cx="1132500" cy="27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Montserrat"/>
                <a:ea typeface="Montserrat"/>
                <a:cs typeface="Montserrat"/>
                <a:sym typeface="Montserrat"/>
              </a:rPr>
              <a:t>WhatsApp </a:t>
            </a:r>
            <a:endParaRPr b="1" sz="1000">
              <a:solidFill>
                <a:schemeClr val="dk1"/>
              </a:solidFill>
              <a:latin typeface="Montserrat"/>
              <a:ea typeface="Montserrat"/>
              <a:cs typeface="Montserrat"/>
              <a:sym typeface="Montserrat"/>
            </a:endParaRPr>
          </a:p>
        </p:txBody>
      </p:sp>
      <p:sp>
        <p:nvSpPr>
          <p:cNvPr id="1538" name="Google Shape;1538;p74"/>
          <p:cNvSpPr txBox="1"/>
          <p:nvPr/>
        </p:nvSpPr>
        <p:spPr>
          <a:xfrm>
            <a:off x="6703175" y="443625"/>
            <a:ext cx="11325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Email</a:t>
            </a:r>
            <a:endParaRPr b="1" sz="1000">
              <a:solidFill>
                <a:schemeClr val="dk1"/>
              </a:solidFill>
              <a:latin typeface="Montserrat"/>
              <a:ea typeface="Montserrat"/>
              <a:cs typeface="Montserrat"/>
              <a:sym typeface="Montserrat"/>
            </a:endParaRPr>
          </a:p>
        </p:txBody>
      </p:sp>
      <p:sp>
        <p:nvSpPr>
          <p:cNvPr id="1539" name="Google Shape;1539;p74"/>
          <p:cNvSpPr txBox="1"/>
          <p:nvPr/>
        </p:nvSpPr>
        <p:spPr>
          <a:xfrm>
            <a:off x="6620875" y="2062675"/>
            <a:ext cx="11325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Montserrat"/>
                <a:ea typeface="Montserrat"/>
                <a:cs typeface="Montserrat"/>
                <a:sym typeface="Montserrat"/>
              </a:rPr>
              <a:t>Save as PDF</a:t>
            </a:r>
            <a:endParaRPr b="1" sz="1000">
              <a:solidFill>
                <a:schemeClr val="dk1"/>
              </a:solidFill>
              <a:latin typeface="Montserrat"/>
              <a:ea typeface="Montserrat"/>
              <a:cs typeface="Montserrat"/>
              <a:sym typeface="Montserrat"/>
            </a:endParaRPr>
          </a:p>
        </p:txBody>
      </p:sp>
      <p:grpSp>
        <p:nvGrpSpPr>
          <p:cNvPr id="1540" name="Google Shape;1540;p74"/>
          <p:cNvGrpSpPr/>
          <p:nvPr/>
        </p:nvGrpSpPr>
        <p:grpSpPr>
          <a:xfrm>
            <a:off x="342899" y="1693200"/>
            <a:ext cx="1977300" cy="2872500"/>
            <a:chOff x="342899" y="1693200"/>
            <a:chExt cx="1977300" cy="2872500"/>
          </a:xfrm>
        </p:grpSpPr>
        <p:grpSp>
          <p:nvGrpSpPr>
            <p:cNvPr id="1541" name="Google Shape;1541;p74"/>
            <p:cNvGrpSpPr/>
            <p:nvPr/>
          </p:nvGrpSpPr>
          <p:grpSpPr>
            <a:xfrm>
              <a:off x="342899" y="1693200"/>
              <a:ext cx="1977300" cy="2872500"/>
              <a:chOff x="342899" y="1693200"/>
              <a:chExt cx="1977300" cy="2872500"/>
            </a:xfrm>
          </p:grpSpPr>
          <p:pic>
            <p:nvPicPr>
              <p:cNvPr id="1542" name="Google Shape;1542;p74"/>
              <p:cNvPicPr preferRelativeResize="0"/>
              <p:nvPr/>
            </p:nvPicPr>
            <p:blipFill>
              <a:blip r:embed="rId9">
                <a:alphaModFix/>
              </a:blip>
              <a:stretch>
                <a:fillRect/>
              </a:stretch>
            </p:blipFill>
            <p:spPr>
              <a:xfrm>
                <a:off x="342899" y="1693200"/>
                <a:ext cx="1977300" cy="2872500"/>
              </a:xfrm>
              <a:prstGeom prst="rect">
                <a:avLst/>
              </a:prstGeom>
              <a:noFill/>
              <a:ln cap="flat" cmpd="sng" w="19050">
                <a:solidFill>
                  <a:srgbClr val="6AA84F"/>
                </a:solidFill>
                <a:prstDash val="solid"/>
                <a:round/>
                <a:headEnd len="sm" w="sm" type="none"/>
                <a:tailEnd len="sm" w="sm" type="none"/>
              </a:ln>
            </p:spPr>
          </p:pic>
          <p:sp>
            <p:nvSpPr>
              <p:cNvPr id="1543" name="Google Shape;1543;p74"/>
              <p:cNvSpPr/>
              <p:nvPr/>
            </p:nvSpPr>
            <p:spPr>
              <a:xfrm>
                <a:off x="985775" y="2420875"/>
                <a:ext cx="878700" cy="11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4" name="Google Shape;1544;p74"/>
            <p:cNvPicPr preferRelativeResize="0"/>
            <p:nvPr/>
          </p:nvPicPr>
          <p:blipFill>
            <a:blip r:embed="rId10">
              <a:alphaModFix/>
            </a:blip>
            <a:stretch>
              <a:fillRect/>
            </a:stretch>
          </p:blipFill>
          <p:spPr>
            <a:xfrm>
              <a:off x="401238" y="2746943"/>
              <a:ext cx="1860624" cy="1162890"/>
            </a:xfrm>
            <a:prstGeom prst="rect">
              <a:avLst/>
            </a:prstGeom>
            <a:noFill/>
            <a:ln>
              <a:noFill/>
            </a:ln>
          </p:spPr>
        </p:pic>
        <p:sp>
          <p:nvSpPr>
            <p:cNvPr id="1545" name="Google Shape;1545;p74"/>
            <p:cNvSpPr txBox="1"/>
            <p:nvPr/>
          </p:nvSpPr>
          <p:spPr>
            <a:xfrm>
              <a:off x="731850" y="2883600"/>
              <a:ext cx="1088400" cy="19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rPr>
                <a:t>Spectacle</a:t>
              </a:r>
              <a:r>
                <a:rPr lang="en" sz="700">
                  <a:solidFill>
                    <a:srgbClr val="666666"/>
                  </a:solidFill>
                </a:rPr>
                <a:t> Prescription</a:t>
              </a:r>
              <a:endParaRPr sz="700">
                <a:solidFill>
                  <a:srgbClr val="666666"/>
                </a:solidFill>
              </a:endParaRPr>
            </a:p>
          </p:txBody>
        </p:sp>
        <p:sp>
          <p:nvSpPr>
            <p:cNvPr id="1546" name="Google Shape;1546;p74"/>
            <p:cNvSpPr txBox="1"/>
            <p:nvPr/>
          </p:nvSpPr>
          <p:spPr>
            <a:xfrm>
              <a:off x="731850" y="3424950"/>
              <a:ext cx="1038600" cy="19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rPr>
                <a:t>OCT</a:t>
              </a:r>
              <a:endParaRPr sz="700">
                <a:solidFill>
                  <a:srgbClr val="666666"/>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75"/>
          <p:cNvPicPr preferRelativeResize="0"/>
          <p:nvPr/>
        </p:nvPicPr>
        <p:blipFill>
          <a:blip r:embed="rId3">
            <a:alphaModFix/>
          </a:blip>
          <a:stretch>
            <a:fillRect/>
          </a:stretch>
        </p:blipFill>
        <p:spPr>
          <a:xfrm>
            <a:off x="162750" y="1860975"/>
            <a:ext cx="1728351" cy="1728351"/>
          </a:xfrm>
          <a:prstGeom prst="rect">
            <a:avLst/>
          </a:prstGeom>
          <a:noFill/>
          <a:ln>
            <a:noFill/>
          </a:ln>
        </p:spPr>
      </p:pic>
      <p:grpSp>
        <p:nvGrpSpPr>
          <p:cNvPr id="1552" name="Google Shape;1552;p75"/>
          <p:cNvGrpSpPr/>
          <p:nvPr/>
        </p:nvGrpSpPr>
        <p:grpSpPr>
          <a:xfrm>
            <a:off x="1080811" y="2264769"/>
            <a:ext cx="508108" cy="616529"/>
            <a:chOff x="269395" y="1165825"/>
            <a:chExt cx="649755" cy="788400"/>
          </a:xfrm>
        </p:grpSpPr>
        <p:pic>
          <p:nvPicPr>
            <p:cNvPr id="1553" name="Google Shape;1553;p75"/>
            <p:cNvPicPr preferRelativeResize="0"/>
            <p:nvPr/>
          </p:nvPicPr>
          <p:blipFill>
            <a:blip r:embed="rId4">
              <a:alphaModFix/>
            </a:blip>
            <a:stretch>
              <a:fillRect/>
            </a:stretch>
          </p:blipFill>
          <p:spPr>
            <a:xfrm>
              <a:off x="269395" y="1165825"/>
              <a:ext cx="493000" cy="640275"/>
            </a:xfrm>
            <a:prstGeom prst="rect">
              <a:avLst/>
            </a:prstGeom>
            <a:noFill/>
            <a:ln>
              <a:noFill/>
            </a:ln>
          </p:spPr>
        </p:pic>
        <p:pic>
          <p:nvPicPr>
            <p:cNvPr id="1554" name="Google Shape;1554;p75"/>
            <p:cNvPicPr preferRelativeResize="0"/>
            <p:nvPr/>
          </p:nvPicPr>
          <p:blipFill>
            <a:blip r:embed="rId5">
              <a:alphaModFix/>
            </a:blip>
            <a:stretch>
              <a:fillRect/>
            </a:stretch>
          </p:blipFill>
          <p:spPr>
            <a:xfrm>
              <a:off x="301324" y="1222475"/>
              <a:ext cx="429124" cy="527001"/>
            </a:xfrm>
            <a:prstGeom prst="rect">
              <a:avLst/>
            </a:prstGeom>
            <a:noFill/>
            <a:ln>
              <a:noFill/>
            </a:ln>
          </p:spPr>
        </p:pic>
        <p:pic>
          <p:nvPicPr>
            <p:cNvPr id="1555" name="Google Shape;1555;p75"/>
            <p:cNvPicPr preferRelativeResize="0"/>
            <p:nvPr/>
          </p:nvPicPr>
          <p:blipFill>
            <a:blip r:embed="rId6">
              <a:alphaModFix/>
            </a:blip>
            <a:stretch>
              <a:fillRect/>
            </a:stretch>
          </p:blipFill>
          <p:spPr>
            <a:xfrm>
              <a:off x="525550" y="1560625"/>
              <a:ext cx="393600" cy="393600"/>
            </a:xfrm>
            <a:prstGeom prst="rect">
              <a:avLst/>
            </a:prstGeom>
            <a:noFill/>
            <a:ln>
              <a:noFill/>
            </a:ln>
          </p:spPr>
        </p:pic>
      </p:grpSp>
      <p:pic>
        <p:nvPicPr>
          <p:cNvPr id="1556" name="Google Shape;1556;p75"/>
          <p:cNvPicPr preferRelativeResize="0"/>
          <p:nvPr/>
        </p:nvPicPr>
        <p:blipFill rotWithShape="1">
          <a:blip r:embed="rId7">
            <a:alphaModFix/>
          </a:blip>
          <a:srcRect b="29919" l="7072" r="8929" t="7368"/>
          <a:stretch/>
        </p:blipFill>
        <p:spPr>
          <a:xfrm>
            <a:off x="1436523" y="2840588"/>
            <a:ext cx="1643927" cy="2221661"/>
          </a:xfrm>
          <a:prstGeom prst="rect">
            <a:avLst/>
          </a:prstGeom>
          <a:noFill/>
          <a:ln cap="flat" cmpd="sng" w="9525">
            <a:solidFill>
              <a:schemeClr val="dk2"/>
            </a:solidFill>
            <a:prstDash val="solid"/>
            <a:round/>
            <a:headEnd len="sm" w="sm" type="none"/>
            <a:tailEnd len="sm" w="sm" type="none"/>
          </a:ln>
        </p:spPr>
      </p:pic>
      <p:sp>
        <p:nvSpPr>
          <p:cNvPr id="1557" name="Google Shape;155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8" name="Google Shape;1558;p75"/>
          <p:cNvSpPr txBox="1"/>
          <p:nvPr/>
        </p:nvSpPr>
        <p:spPr>
          <a:xfrm>
            <a:off x="419275" y="172200"/>
            <a:ext cx="1545600" cy="25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Crystal Attach</a:t>
            </a:r>
            <a:endParaRPr b="1" sz="1200">
              <a:solidFill>
                <a:schemeClr val="dk1"/>
              </a:solidFill>
              <a:latin typeface="Montserrat"/>
              <a:ea typeface="Montserrat"/>
              <a:cs typeface="Montserrat"/>
              <a:sym typeface="Montserrat"/>
            </a:endParaRPr>
          </a:p>
        </p:txBody>
      </p:sp>
      <p:grpSp>
        <p:nvGrpSpPr>
          <p:cNvPr id="1559" name="Google Shape;1559;p75"/>
          <p:cNvGrpSpPr/>
          <p:nvPr/>
        </p:nvGrpSpPr>
        <p:grpSpPr>
          <a:xfrm>
            <a:off x="3322531" y="1052260"/>
            <a:ext cx="5284045" cy="4004558"/>
            <a:chOff x="2407500" y="401100"/>
            <a:chExt cx="5912549" cy="4480875"/>
          </a:xfrm>
        </p:grpSpPr>
        <p:pic>
          <p:nvPicPr>
            <p:cNvPr id="1560" name="Google Shape;1560;p75"/>
            <p:cNvPicPr preferRelativeResize="0"/>
            <p:nvPr/>
          </p:nvPicPr>
          <p:blipFill rotWithShape="1">
            <a:blip r:embed="rId8">
              <a:alphaModFix/>
            </a:blip>
            <a:srcRect b="1400" l="0" r="0" t="0"/>
            <a:stretch/>
          </p:blipFill>
          <p:spPr>
            <a:xfrm>
              <a:off x="2407500" y="401100"/>
              <a:ext cx="5912549" cy="4480875"/>
            </a:xfrm>
            <a:prstGeom prst="rect">
              <a:avLst/>
            </a:prstGeom>
            <a:noFill/>
            <a:ln cap="flat" cmpd="sng" w="9525">
              <a:solidFill>
                <a:schemeClr val="dk2"/>
              </a:solidFill>
              <a:prstDash val="solid"/>
              <a:round/>
              <a:headEnd len="sm" w="sm" type="none"/>
              <a:tailEnd len="sm" w="sm" type="none"/>
            </a:ln>
          </p:spPr>
        </p:pic>
        <p:sp>
          <p:nvSpPr>
            <p:cNvPr id="1561" name="Google Shape;1561;p75"/>
            <p:cNvSpPr/>
            <p:nvPr/>
          </p:nvSpPr>
          <p:spPr>
            <a:xfrm>
              <a:off x="3239000" y="945550"/>
              <a:ext cx="1582500" cy="225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5"/>
            <p:cNvSpPr/>
            <p:nvPr/>
          </p:nvSpPr>
          <p:spPr>
            <a:xfrm>
              <a:off x="3239000" y="739800"/>
              <a:ext cx="710700" cy="14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3" name="Google Shape;1563;p75"/>
          <p:cNvSpPr txBox="1"/>
          <p:nvPr/>
        </p:nvSpPr>
        <p:spPr>
          <a:xfrm>
            <a:off x="730925" y="420150"/>
            <a:ext cx="738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OCT/ Perimetry/ Slit Lamp etc images &amp; PDF can be directly attached from those computers if on the </a:t>
            </a:r>
            <a:r>
              <a:rPr b="1" lang="en" sz="1000">
                <a:solidFill>
                  <a:schemeClr val="dk1"/>
                </a:solidFill>
                <a:latin typeface="Montserrat"/>
                <a:ea typeface="Montserrat"/>
                <a:cs typeface="Montserrat"/>
                <a:sym typeface="Montserrat"/>
              </a:rPr>
              <a:t>same LAN</a:t>
            </a:r>
            <a:r>
              <a:rPr lang="en" sz="1000">
                <a:solidFill>
                  <a:schemeClr val="dk1"/>
                </a:solidFill>
                <a:latin typeface="Montserrat"/>
                <a:ea typeface="Montserrat"/>
                <a:cs typeface="Montserrat"/>
                <a:sym typeface="Montserrat"/>
              </a:rPr>
              <a:t>.</a:t>
            </a:r>
            <a:endParaRPr sz="1000">
              <a:solidFill>
                <a:schemeClr val="dk1"/>
              </a:solidFill>
              <a:latin typeface="Montserrat"/>
              <a:ea typeface="Montserrat"/>
              <a:cs typeface="Montserrat"/>
              <a:sym typeface="Montserrat"/>
            </a:endParaRPr>
          </a:p>
        </p:txBody>
      </p:sp>
      <p:sp>
        <p:nvSpPr>
          <p:cNvPr id="1564" name="Google Shape;1564;p75"/>
          <p:cNvSpPr/>
          <p:nvPr/>
        </p:nvSpPr>
        <p:spPr>
          <a:xfrm>
            <a:off x="1370245" y="3555751"/>
            <a:ext cx="1776600" cy="251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5"/>
          <p:cNvSpPr/>
          <p:nvPr/>
        </p:nvSpPr>
        <p:spPr>
          <a:xfrm>
            <a:off x="7612675" y="4143175"/>
            <a:ext cx="993900" cy="393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6" name="Google Shape;1566;p75"/>
          <p:cNvCxnSpPr/>
          <p:nvPr/>
        </p:nvCxnSpPr>
        <p:spPr>
          <a:xfrm>
            <a:off x="3467000" y="1233925"/>
            <a:ext cx="845100" cy="0"/>
          </a:xfrm>
          <a:prstGeom prst="straightConnector1">
            <a:avLst/>
          </a:prstGeom>
          <a:noFill/>
          <a:ln cap="flat" cmpd="sng" w="38100">
            <a:solidFill>
              <a:srgbClr val="FF0000"/>
            </a:solidFill>
            <a:prstDash val="solid"/>
            <a:round/>
            <a:headEnd len="med" w="med" type="none"/>
            <a:tailEnd len="med" w="med" type="none"/>
          </a:ln>
        </p:spPr>
      </p:cxnSp>
      <p:pic>
        <p:nvPicPr>
          <p:cNvPr id="1567" name="Google Shape;1567;p75"/>
          <p:cNvPicPr preferRelativeResize="0"/>
          <p:nvPr/>
        </p:nvPicPr>
        <p:blipFill>
          <a:blip r:embed="rId9">
            <a:alphaModFix/>
          </a:blip>
          <a:stretch>
            <a:fillRect/>
          </a:stretch>
        </p:blipFill>
        <p:spPr>
          <a:xfrm>
            <a:off x="492138" y="855025"/>
            <a:ext cx="1069576" cy="1069576"/>
          </a:xfrm>
          <a:prstGeom prst="rect">
            <a:avLst/>
          </a:prstGeom>
          <a:noFill/>
          <a:ln>
            <a:noFill/>
          </a:ln>
        </p:spPr>
      </p:pic>
      <p:cxnSp>
        <p:nvCxnSpPr>
          <p:cNvPr id="1568" name="Google Shape;1568;p75"/>
          <p:cNvCxnSpPr/>
          <p:nvPr/>
        </p:nvCxnSpPr>
        <p:spPr>
          <a:xfrm>
            <a:off x="1154350" y="1790500"/>
            <a:ext cx="0" cy="261600"/>
          </a:xfrm>
          <a:prstGeom prst="straightConnector1">
            <a:avLst/>
          </a:prstGeom>
          <a:noFill/>
          <a:ln cap="flat" cmpd="sng" w="19050">
            <a:solidFill>
              <a:srgbClr val="FF0000"/>
            </a:solidFill>
            <a:prstDash val="solid"/>
            <a:round/>
            <a:headEnd len="med" w="med" type="none"/>
            <a:tailEnd len="med" w="med" type="triangle"/>
          </a:ln>
        </p:spPr>
      </p:cxnSp>
      <p:sp>
        <p:nvSpPr>
          <p:cNvPr id="1569" name="Google Shape;1569;p75"/>
          <p:cNvSpPr txBox="1"/>
          <p:nvPr/>
        </p:nvSpPr>
        <p:spPr>
          <a:xfrm>
            <a:off x="3928275" y="2881300"/>
            <a:ext cx="1463400" cy="492600"/>
          </a:xfrm>
          <a:prstGeom prst="rect">
            <a:avLst/>
          </a:prstGeom>
          <a:solidFill>
            <a:srgbClr val="D5D0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Select Patient’s Token</a:t>
            </a:r>
            <a:endParaRPr sz="1000">
              <a:solidFill>
                <a:schemeClr val="dk1"/>
              </a:solidFill>
              <a:latin typeface="Montserrat"/>
              <a:ea typeface="Montserrat"/>
              <a:cs typeface="Montserrat"/>
              <a:sym typeface="Montserrat"/>
            </a:endParaRPr>
          </a:p>
        </p:txBody>
      </p:sp>
      <p:sp>
        <p:nvSpPr>
          <p:cNvPr id="1570" name="Google Shape;1570;p75"/>
          <p:cNvSpPr txBox="1"/>
          <p:nvPr/>
        </p:nvSpPr>
        <p:spPr>
          <a:xfrm>
            <a:off x="5908525" y="2881300"/>
            <a:ext cx="1463400" cy="646500"/>
          </a:xfrm>
          <a:prstGeom prst="rect">
            <a:avLst/>
          </a:prstGeom>
          <a:solidFill>
            <a:srgbClr val="D5D0C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ontserrat"/>
                <a:ea typeface="Montserrat"/>
                <a:cs typeface="Montserrat"/>
                <a:sym typeface="Montserrat"/>
              </a:rPr>
              <a:t>Select process name for selected Patient</a:t>
            </a:r>
            <a:endParaRPr sz="1000">
              <a:solidFill>
                <a:schemeClr val="dk1"/>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76" name="Google Shape;1576;p76"/>
          <p:cNvPicPr preferRelativeResize="0"/>
          <p:nvPr/>
        </p:nvPicPr>
        <p:blipFill>
          <a:blip r:embed="rId3">
            <a:alphaModFix/>
          </a:blip>
          <a:stretch>
            <a:fillRect/>
          </a:stretch>
        </p:blipFill>
        <p:spPr>
          <a:xfrm>
            <a:off x="-1" y="2"/>
            <a:ext cx="9144003" cy="51434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19"/>
          <p:cNvGrpSpPr/>
          <p:nvPr/>
        </p:nvGrpSpPr>
        <p:grpSpPr>
          <a:xfrm>
            <a:off x="4875488" y="1583181"/>
            <a:ext cx="3585260" cy="1672504"/>
            <a:chOff x="4029438" y="1574799"/>
            <a:chExt cx="5022076" cy="2498512"/>
          </a:xfrm>
        </p:grpSpPr>
        <p:pic>
          <p:nvPicPr>
            <p:cNvPr id="179" name="Google Shape;179;p19"/>
            <p:cNvPicPr preferRelativeResize="0"/>
            <p:nvPr/>
          </p:nvPicPr>
          <p:blipFill rotWithShape="1">
            <a:blip r:embed="rId3">
              <a:alphaModFix/>
            </a:blip>
            <a:srcRect b="45702" l="0" r="0" t="31335"/>
            <a:stretch/>
          </p:blipFill>
          <p:spPr>
            <a:xfrm>
              <a:off x="4029438" y="1574799"/>
              <a:ext cx="5022076" cy="2498512"/>
            </a:xfrm>
            <a:prstGeom prst="rect">
              <a:avLst/>
            </a:prstGeom>
            <a:noFill/>
            <a:ln cap="flat" cmpd="sng" w="9525">
              <a:solidFill>
                <a:srgbClr val="595959"/>
              </a:solidFill>
              <a:prstDash val="solid"/>
              <a:round/>
              <a:headEnd len="sm" w="sm" type="none"/>
              <a:tailEnd len="sm" w="sm" type="none"/>
            </a:ln>
          </p:spPr>
        </p:pic>
        <p:pic>
          <p:nvPicPr>
            <p:cNvPr id="180" name="Google Shape;180;p19"/>
            <p:cNvPicPr preferRelativeResize="0"/>
            <p:nvPr/>
          </p:nvPicPr>
          <p:blipFill rotWithShape="1">
            <a:blip r:embed="rId3">
              <a:alphaModFix/>
            </a:blip>
            <a:srcRect b="53665" l="26890" r="62270" t="43985"/>
            <a:stretch/>
          </p:blipFill>
          <p:spPr>
            <a:xfrm>
              <a:off x="6263647" y="3206004"/>
              <a:ext cx="544351" cy="255501"/>
            </a:xfrm>
            <a:prstGeom prst="rect">
              <a:avLst/>
            </a:prstGeom>
            <a:noFill/>
            <a:ln>
              <a:noFill/>
            </a:ln>
          </p:spPr>
        </p:pic>
        <p:pic>
          <p:nvPicPr>
            <p:cNvPr id="181" name="Google Shape;181;p19"/>
            <p:cNvPicPr preferRelativeResize="0"/>
            <p:nvPr/>
          </p:nvPicPr>
          <p:blipFill rotWithShape="1">
            <a:blip r:embed="rId3">
              <a:alphaModFix/>
            </a:blip>
            <a:srcRect b="53666" l="31976" r="62270" t="43985"/>
            <a:stretch/>
          </p:blipFill>
          <p:spPr>
            <a:xfrm>
              <a:off x="5562099" y="3206000"/>
              <a:ext cx="288950" cy="255501"/>
            </a:xfrm>
            <a:prstGeom prst="rect">
              <a:avLst/>
            </a:prstGeom>
            <a:noFill/>
            <a:ln>
              <a:noFill/>
            </a:ln>
          </p:spPr>
        </p:pic>
      </p:grpSp>
      <p:sp>
        <p:nvSpPr>
          <p:cNvPr id="182" name="Google Shape;182;p19"/>
          <p:cNvSpPr txBox="1"/>
          <p:nvPr/>
        </p:nvSpPr>
        <p:spPr>
          <a:xfrm>
            <a:off x="385075" y="468025"/>
            <a:ext cx="3925500" cy="3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Raleway"/>
                <a:ea typeface="Raleway"/>
                <a:cs typeface="Raleway"/>
                <a:sym typeface="Raleway"/>
              </a:rPr>
              <a:t>Best way to use Appointment app is by creating a </a:t>
            </a:r>
            <a:r>
              <a:rPr b="1" lang="en" sz="1000">
                <a:solidFill>
                  <a:srgbClr val="3663BF"/>
                </a:solidFill>
                <a:latin typeface="Raleway"/>
                <a:ea typeface="Raleway"/>
                <a:cs typeface="Raleway"/>
                <a:sym typeface="Raleway"/>
              </a:rPr>
              <a:t>Widgets.</a:t>
            </a:r>
            <a:endParaRPr b="1" sz="1000">
              <a:solidFill>
                <a:srgbClr val="3663BF"/>
              </a:solidFill>
              <a:latin typeface="Raleway"/>
              <a:ea typeface="Raleway"/>
              <a:cs typeface="Raleway"/>
              <a:sym typeface="Raleway"/>
            </a:endParaRPr>
          </a:p>
        </p:txBody>
      </p:sp>
      <p:grpSp>
        <p:nvGrpSpPr>
          <p:cNvPr id="183" name="Google Shape;183;p19"/>
          <p:cNvGrpSpPr/>
          <p:nvPr/>
        </p:nvGrpSpPr>
        <p:grpSpPr>
          <a:xfrm>
            <a:off x="203375" y="1485250"/>
            <a:ext cx="2051400" cy="2940152"/>
            <a:chOff x="3932525" y="462400"/>
            <a:chExt cx="2051400" cy="2940152"/>
          </a:xfrm>
        </p:grpSpPr>
        <p:pic>
          <p:nvPicPr>
            <p:cNvPr id="184" name="Google Shape;184;p19"/>
            <p:cNvPicPr preferRelativeResize="0"/>
            <p:nvPr/>
          </p:nvPicPr>
          <p:blipFill rotWithShape="1">
            <a:blip r:embed="rId3">
              <a:alphaModFix/>
            </a:blip>
            <a:srcRect b="17767" l="0" r="0" t="31336"/>
            <a:stretch/>
          </p:blipFill>
          <p:spPr>
            <a:xfrm>
              <a:off x="4008725" y="784700"/>
              <a:ext cx="1876100" cy="2617852"/>
            </a:xfrm>
            <a:prstGeom prst="rect">
              <a:avLst/>
            </a:prstGeom>
            <a:noFill/>
            <a:ln>
              <a:noFill/>
            </a:ln>
          </p:spPr>
        </p:pic>
        <p:pic>
          <p:nvPicPr>
            <p:cNvPr id="185" name="Google Shape;185;p19"/>
            <p:cNvPicPr preferRelativeResize="0"/>
            <p:nvPr/>
          </p:nvPicPr>
          <p:blipFill rotWithShape="1">
            <a:blip r:embed="rId3">
              <a:alphaModFix/>
            </a:blip>
            <a:srcRect b="93733" l="0" r="0" t="0"/>
            <a:stretch/>
          </p:blipFill>
          <p:spPr>
            <a:xfrm>
              <a:off x="4008731" y="462400"/>
              <a:ext cx="1876093" cy="322300"/>
            </a:xfrm>
            <a:prstGeom prst="rect">
              <a:avLst/>
            </a:prstGeom>
            <a:noFill/>
            <a:ln>
              <a:noFill/>
            </a:ln>
          </p:spPr>
        </p:pic>
        <p:sp>
          <p:nvSpPr>
            <p:cNvPr id="186" name="Google Shape;186;p19"/>
            <p:cNvSpPr/>
            <p:nvPr/>
          </p:nvSpPr>
          <p:spPr>
            <a:xfrm>
              <a:off x="3932525" y="784700"/>
              <a:ext cx="2051400" cy="116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9"/>
          <p:cNvSpPr txBox="1"/>
          <p:nvPr/>
        </p:nvSpPr>
        <p:spPr>
          <a:xfrm>
            <a:off x="2708775" y="2521375"/>
            <a:ext cx="2550300" cy="1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1st   = Total Appointment available</a:t>
            </a:r>
            <a:endParaRPr sz="1500">
              <a:solidFill>
                <a:srgbClr val="FFFFFF"/>
              </a:solidFill>
              <a:latin typeface="Hind Vadodara"/>
              <a:ea typeface="Hind Vadodara"/>
              <a:cs typeface="Hind Vadodara"/>
              <a:sym typeface="Hind Vadodara"/>
            </a:endParaRPr>
          </a:p>
        </p:txBody>
      </p:sp>
      <p:sp>
        <p:nvSpPr>
          <p:cNvPr id="188" name="Google Shape;188;p19"/>
          <p:cNvSpPr txBox="1"/>
          <p:nvPr/>
        </p:nvSpPr>
        <p:spPr>
          <a:xfrm>
            <a:off x="4815660" y="1208650"/>
            <a:ext cx="9129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Branch Name</a:t>
            </a:r>
            <a:endParaRPr sz="1000">
              <a:solidFill>
                <a:srgbClr val="000000"/>
              </a:solidFill>
              <a:latin typeface="Hind Vadodara"/>
              <a:ea typeface="Hind Vadodara"/>
              <a:cs typeface="Hind Vadodara"/>
              <a:sym typeface="Hind Vadodara"/>
            </a:endParaRPr>
          </a:p>
        </p:txBody>
      </p:sp>
      <p:sp>
        <p:nvSpPr>
          <p:cNvPr id="189" name="Google Shape;189;p19"/>
          <p:cNvSpPr txBox="1"/>
          <p:nvPr/>
        </p:nvSpPr>
        <p:spPr>
          <a:xfrm>
            <a:off x="5626163" y="1189175"/>
            <a:ext cx="11883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Consultant Name</a:t>
            </a:r>
            <a:endParaRPr sz="1000">
              <a:solidFill>
                <a:srgbClr val="000000"/>
              </a:solidFill>
              <a:latin typeface="Hind Vadodara"/>
              <a:ea typeface="Hind Vadodara"/>
              <a:cs typeface="Hind Vadodara"/>
              <a:sym typeface="Hind Vadodara"/>
            </a:endParaRPr>
          </a:p>
        </p:txBody>
      </p:sp>
      <p:cxnSp>
        <p:nvCxnSpPr>
          <p:cNvPr id="190" name="Google Shape;190;p19"/>
          <p:cNvCxnSpPr/>
          <p:nvPr/>
        </p:nvCxnSpPr>
        <p:spPr>
          <a:xfrm>
            <a:off x="4811588" y="2610942"/>
            <a:ext cx="445800" cy="0"/>
          </a:xfrm>
          <a:prstGeom prst="straightConnector1">
            <a:avLst/>
          </a:prstGeom>
          <a:noFill/>
          <a:ln cap="flat" cmpd="sng" w="9525">
            <a:solidFill>
              <a:srgbClr val="595959"/>
            </a:solidFill>
            <a:prstDash val="solid"/>
            <a:round/>
            <a:headEnd len="med" w="med" type="none"/>
            <a:tailEnd len="med" w="med" type="triangle"/>
          </a:ln>
        </p:spPr>
      </p:cxnSp>
      <p:cxnSp>
        <p:nvCxnSpPr>
          <p:cNvPr id="191" name="Google Shape;191;p19"/>
          <p:cNvCxnSpPr/>
          <p:nvPr/>
        </p:nvCxnSpPr>
        <p:spPr>
          <a:xfrm>
            <a:off x="4811588" y="2806520"/>
            <a:ext cx="453900" cy="0"/>
          </a:xfrm>
          <a:prstGeom prst="straightConnector1">
            <a:avLst/>
          </a:prstGeom>
          <a:noFill/>
          <a:ln cap="flat" cmpd="sng" w="9525">
            <a:solidFill>
              <a:srgbClr val="595959"/>
            </a:solidFill>
            <a:prstDash val="solid"/>
            <a:round/>
            <a:headEnd len="med" w="med" type="none"/>
            <a:tailEnd len="med" w="med" type="triangle"/>
          </a:ln>
        </p:spPr>
      </p:cxnSp>
      <p:cxnSp>
        <p:nvCxnSpPr>
          <p:cNvPr id="192" name="Google Shape;192;p19"/>
          <p:cNvCxnSpPr/>
          <p:nvPr/>
        </p:nvCxnSpPr>
        <p:spPr>
          <a:xfrm>
            <a:off x="4815657" y="2941759"/>
            <a:ext cx="437700" cy="0"/>
          </a:xfrm>
          <a:prstGeom prst="straightConnector1">
            <a:avLst/>
          </a:prstGeom>
          <a:noFill/>
          <a:ln cap="flat" cmpd="sng" w="9525">
            <a:solidFill>
              <a:srgbClr val="595959"/>
            </a:solidFill>
            <a:prstDash val="solid"/>
            <a:round/>
            <a:headEnd len="med" w="med" type="none"/>
            <a:tailEnd len="med" w="med" type="triangle"/>
          </a:ln>
        </p:spPr>
      </p:cxnSp>
      <p:sp>
        <p:nvSpPr>
          <p:cNvPr id="193" name="Google Shape;193;p19"/>
          <p:cNvSpPr txBox="1"/>
          <p:nvPr/>
        </p:nvSpPr>
        <p:spPr>
          <a:xfrm>
            <a:off x="3962724" y="2047847"/>
            <a:ext cx="912900" cy="200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Today’s Date</a:t>
            </a:r>
            <a:endParaRPr sz="1000">
              <a:solidFill>
                <a:srgbClr val="000000"/>
              </a:solidFill>
              <a:latin typeface="Hind Vadodara"/>
              <a:ea typeface="Hind Vadodara"/>
              <a:cs typeface="Hind Vadodara"/>
              <a:sym typeface="Hind Vadodara"/>
            </a:endParaRPr>
          </a:p>
        </p:txBody>
      </p:sp>
      <p:cxnSp>
        <p:nvCxnSpPr>
          <p:cNvPr id="194" name="Google Shape;194;p19"/>
          <p:cNvCxnSpPr/>
          <p:nvPr/>
        </p:nvCxnSpPr>
        <p:spPr>
          <a:xfrm flipH="1" rot="10800000">
            <a:off x="4811588" y="2173911"/>
            <a:ext cx="282300" cy="2700"/>
          </a:xfrm>
          <a:prstGeom prst="straightConnector1">
            <a:avLst/>
          </a:prstGeom>
          <a:noFill/>
          <a:ln cap="flat" cmpd="sng" w="9525">
            <a:solidFill>
              <a:srgbClr val="595959"/>
            </a:solidFill>
            <a:prstDash val="solid"/>
            <a:round/>
            <a:headEnd len="med" w="med" type="none"/>
            <a:tailEnd len="med" w="med" type="triangle"/>
          </a:ln>
        </p:spPr>
      </p:cxnSp>
      <p:cxnSp>
        <p:nvCxnSpPr>
          <p:cNvPr id="195" name="Google Shape;195;p19"/>
          <p:cNvCxnSpPr/>
          <p:nvPr/>
        </p:nvCxnSpPr>
        <p:spPr>
          <a:xfrm>
            <a:off x="5576167" y="1409035"/>
            <a:ext cx="0" cy="334800"/>
          </a:xfrm>
          <a:prstGeom prst="straightConnector1">
            <a:avLst/>
          </a:prstGeom>
          <a:noFill/>
          <a:ln cap="flat" cmpd="sng" w="9525">
            <a:solidFill>
              <a:srgbClr val="595959"/>
            </a:solidFill>
            <a:prstDash val="solid"/>
            <a:round/>
            <a:headEnd len="med" w="med" type="none"/>
            <a:tailEnd len="med" w="med" type="triangle"/>
          </a:ln>
        </p:spPr>
      </p:cxnSp>
      <p:cxnSp>
        <p:nvCxnSpPr>
          <p:cNvPr id="196" name="Google Shape;196;p19"/>
          <p:cNvCxnSpPr/>
          <p:nvPr/>
        </p:nvCxnSpPr>
        <p:spPr>
          <a:xfrm>
            <a:off x="6108211" y="1389283"/>
            <a:ext cx="0" cy="334800"/>
          </a:xfrm>
          <a:prstGeom prst="straightConnector1">
            <a:avLst/>
          </a:prstGeom>
          <a:noFill/>
          <a:ln cap="flat" cmpd="sng" w="9525">
            <a:solidFill>
              <a:srgbClr val="595959"/>
            </a:solidFill>
            <a:prstDash val="solid"/>
            <a:round/>
            <a:headEnd len="med" w="med" type="none"/>
            <a:tailEnd len="med" w="med" type="triangle"/>
          </a:ln>
        </p:spPr>
      </p:cxnSp>
      <p:sp>
        <p:nvSpPr>
          <p:cNvPr id="197" name="Google Shape;197;p19"/>
          <p:cNvSpPr txBox="1"/>
          <p:nvPr/>
        </p:nvSpPr>
        <p:spPr>
          <a:xfrm>
            <a:off x="2708775" y="2875675"/>
            <a:ext cx="2235000" cy="159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3rd  = Patient issued token at clinic</a:t>
            </a:r>
            <a:endParaRPr sz="1000">
              <a:solidFill>
                <a:srgbClr val="000000"/>
              </a:solidFill>
              <a:latin typeface="Hind Vadodara"/>
              <a:ea typeface="Hind Vadodara"/>
              <a:cs typeface="Hind Vadodara"/>
              <a:sym typeface="Hind Vadodara"/>
            </a:endParaRPr>
          </a:p>
        </p:txBody>
      </p:sp>
      <p:sp>
        <p:nvSpPr>
          <p:cNvPr id="198" name="Google Shape;198;p19"/>
          <p:cNvSpPr txBox="1"/>
          <p:nvPr/>
        </p:nvSpPr>
        <p:spPr>
          <a:xfrm>
            <a:off x="2708775" y="2252800"/>
            <a:ext cx="1906500" cy="284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There are </a:t>
            </a:r>
            <a:r>
              <a:rPr b="1" lang="en" sz="1000">
                <a:solidFill>
                  <a:srgbClr val="000000"/>
                </a:solidFill>
                <a:latin typeface="Hind Vadodara"/>
                <a:ea typeface="Hind Vadodara"/>
                <a:cs typeface="Hind Vadodara"/>
                <a:sym typeface="Hind Vadodara"/>
              </a:rPr>
              <a:t>three rows</a:t>
            </a:r>
            <a:r>
              <a:rPr lang="en" sz="1000">
                <a:solidFill>
                  <a:srgbClr val="000000"/>
                </a:solidFill>
                <a:latin typeface="Hind Vadodara"/>
                <a:ea typeface="Hind Vadodara"/>
                <a:cs typeface="Hind Vadodara"/>
                <a:sym typeface="Hind Vadodara"/>
              </a:rPr>
              <a:t> per day</a:t>
            </a:r>
            <a:endParaRPr sz="1500">
              <a:solidFill>
                <a:srgbClr val="FFFFFF"/>
              </a:solidFill>
              <a:latin typeface="Hind Vadodara"/>
              <a:ea typeface="Hind Vadodara"/>
              <a:cs typeface="Hind Vadodara"/>
              <a:sym typeface="Hind Vadodara"/>
            </a:endParaRPr>
          </a:p>
        </p:txBody>
      </p:sp>
      <p:sp>
        <p:nvSpPr>
          <p:cNvPr id="199" name="Google Shape;199;p19"/>
          <p:cNvSpPr txBox="1"/>
          <p:nvPr/>
        </p:nvSpPr>
        <p:spPr>
          <a:xfrm>
            <a:off x="2708775" y="2698525"/>
            <a:ext cx="2235000" cy="155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1000">
                <a:solidFill>
                  <a:srgbClr val="000000"/>
                </a:solidFill>
                <a:latin typeface="Hind Vadodara"/>
                <a:ea typeface="Hind Vadodara"/>
                <a:cs typeface="Hind Vadodara"/>
                <a:sym typeface="Hind Vadodara"/>
              </a:rPr>
              <a:t>2nd = Appointment book</a:t>
            </a:r>
            <a:r>
              <a:rPr lang="en" sz="1000">
                <a:latin typeface="Hind Vadodara"/>
                <a:ea typeface="Hind Vadodara"/>
                <a:cs typeface="Hind Vadodara"/>
                <a:sym typeface="Hind Vadodara"/>
              </a:rPr>
              <a:t>ed</a:t>
            </a:r>
            <a:endParaRPr sz="1500">
              <a:solidFill>
                <a:srgbClr val="FFFFFF"/>
              </a:solidFill>
              <a:latin typeface="Hind Vadodara"/>
              <a:ea typeface="Hind Vadodara"/>
              <a:cs typeface="Hind Vadodara"/>
              <a:sym typeface="Hind Vadodara"/>
            </a:endParaRPr>
          </a:p>
        </p:txBody>
      </p:sp>
      <p:sp>
        <p:nvSpPr>
          <p:cNvPr id="200" name="Google Shape;200;p19"/>
          <p:cNvSpPr txBox="1"/>
          <p:nvPr/>
        </p:nvSpPr>
        <p:spPr>
          <a:xfrm>
            <a:off x="216975" y="948525"/>
            <a:ext cx="2187000" cy="46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3663BF"/>
                </a:solidFill>
                <a:latin typeface="Raleway"/>
                <a:ea typeface="Raleway"/>
                <a:cs typeface="Raleway"/>
                <a:sym typeface="Raleway"/>
              </a:rPr>
              <a:t>Create a Widget </a:t>
            </a:r>
            <a:r>
              <a:rPr b="1" lang="en" sz="1000">
                <a:solidFill>
                  <a:srgbClr val="3663BF"/>
                </a:solidFill>
                <a:latin typeface="Raleway"/>
                <a:ea typeface="Raleway"/>
                <a:cs typeface="Raleway"/>
                <a:sym typeface="Raleway"/>
              </a:rPr>
              <a:t>per consultant per Branch</a:t>
            </a:r>
            <a:endParaRPr b="1" sz="1000">
              <a:solidFill>
                <a:srgbClr val="3663BF"/>
              </a:solidFill>
              <a:latin typeface="Raleway"/>
              <a:ea typeface="Raleway"/>
              <a:cs typeface="Raleway"/>
              <a:sym typeface="Raleway"/>
            </a:endParaRPr>
          </a:p>
        </p:txBody>
      </p:sp>
      <p:sp>
        <p:nvSpPr>
          <p:cNvPr id="201" name="Google Shape;201;p19"/>
          <p:cNvSpPr/>
          <p:nvPr/>
        </p:nvSpPr>
        <p:spPr>
          <a:xfrm>
            <a:off x="5085625" y="2026675"/>
            <a:ext cx="587400" cy="3969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19"/>
          <p:cNvPicPr preferRelativeResize="0"/>
          <p:nvPr/>
        </p:nvPicPr>
        <p:blipFill>
          <a:blip r:embed="rId4">
            <a:alphaModFix/>
          </a:blip>
          <a:stretch>
            <a:fillRect/>
          </a:stretch>
        </p:blipFill>
        <p:spPr>
          <a:xfrm>
            <a:off x="8679049" y="103700"/>
            <a:ext cx="416700" cy="416700"/>
          </a:xfrm>
          <a:prstGeom prst="rect">
            <a:avLst/>
          </a:prstGeom>
          <a:noFill/>
          <a:ln>
            <a:noFill/>
          </a:ln>
        </p:spPr>
      </p:pic>
      <p:sp>
        <p:nvSpPr>
          <p:cNvPr id="203" name="Google Shape;20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19"/>
          <p:cNvSpPr txBox="1"/>
          <p:nvPr/>
        </p:nvSpPr>
        <p:spPr>
          <a:xfrm>
            <a:off x="419275" y="182450"/>
            <a:ext cx="27714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4ABF"/>
                </a:solidFill>
                <a:latin typeface="Raleway"/>
                <a:ea typeface="Raleway"/>
                <a:cs typeface="Raleway"/>
                <a:sym typeface="Raleway"/>
              </a:rPr>
              <a:t>Appointment App - Widgets</a:t>
            </a:r>
            <a:endParaRPr b="1" sz="1200">
              <a:solidFill>
                <a:srgbClr val="364AB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0"/>
          <p:cNvPicPr preferRelativeResize="0"/>
          <p:nvPr/>
        </p:nvPicPr>
        <p:blipFill>
          <a:blip r:embed="rId3">
            <a:alphaModFix/>
          </a:blip>
          <a:stretch>
            <a:fillRect/>
          </a:stretch>
        </p:blipFill>
        <p:spPr>
          <a:xfrm>
            <a:off x="8679049" y="103700"/>
            <a:ext cx="416700" cy="416700"/>
          </a:xfrm>
          <a:prstGeom prst="rect">
            <a:avLst/>
          </a:prstGeom>
          <a:noFill/>
          <a:ln>
            <a:noFill/>
          </a:ln>
        </p:spPr>
      </p:pic>
      <p:sp>
        <p:nvSpPr>
          <p:cNvPr id="210" name="Google Shape;21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1" name="Google Shape;211;p20"/>
          <p:cNvGrpSpPr/>
          <p:nvPr/>
        </p:nvGrpSpPr>
        <p:grpSpPr>
          <a:xfrm>
            <a:off x="1524075" y="552975"/>
            <a:ext cx="5197500" cy="4434592"/>
            <a:chOff x="1524075" y="400575"/>
            <a:chExt cx="5197500" cy="4434592"/>
          </a:xfrm>
        </p:grpSpPr>
        <p:sp>
          <p:nvSpPr>
            <p:cNvPr id="212" name="Google Shape;212;p20"/>
            <p:cNvSpPr txBox="1"/>
            <p:nvPr/>
          </p:nvSpPr>
          <p:spPr>
            <a:xfrm>
              <a:off x="1524075" y="400575"/>
              <a:ext cx="51975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663BF"/>
                  </a:solidFill>
                  <a:latin typeface="Raleway"/>
                  <a:ea typeface="Raleway"/>
                  <a:cs typeface="Raleway"/>
                  <a:sym typeface="Raleway"/>
                </a:rPr>
                <a:t>Appointed Patients are </a:t>
              </a:r>
              <a:r>
                <a:rPr b="1" lang="en" sz="1200">
                  <a:solidFill>
                    <a:srgbClr val="3663BF"/>
                  </a:solidFill>
                  <a:latin typeface="Raleway"/>
                  <a:ea typeface="Raleway"/>
                  <a:cs typeface="Raleway"/>
                  <a:sym typeface="Raleway"/>
                </a:rPr>
                <a:t>autosensed by Crystal EMR App</a:t>
              </a:r>
              <a:r>
                <a:rPr lang="en" sz="1200">
                  <a:solidFill>
                    <a:srgbClr val="3663BF"/>
                  </a:solidFill>
                  <a:latin typeface="Raleway"/>
                  <a:ea typeface="Raleway"/>
                  <a:cs typeface="Raleway"/>
                  <a:sym typeface="Raleway"/>
                </a:rPr>
                <a:t> on arrival</a:t>
              </a:r>
              <a:endParaRPr b="1" sz="1200">
                <a:solidFill>
                  <a:srgbClr val="3663BF"/>
                </a:solidFill>
                <a:latin typeface="Raleway"/>
                <a:ea typeface="Raleway"/>
                <a:cs typeface="Raleway"/>
                <a:sym typeface="Raleway"/>
              </a:endParaRPr>
            </a:p>
          </p:txBody>
        </p:sp>
        <p:grpSp>
          <p:nvGrpSpPr>
            <p:cNvPr id="213" name="Google Shape;213;p20"/>
            <p:cNvGrpSpPr/>
            <p:nvPr/>
          </p:nvGrpSpPr>
          <p:grpSpPr>
            <a:xfrm>
              <a:off x="1947732" y="3331819"/>
              <a:ext cx="4060944" cy="1015504"/>
              <a:chOff x="189000" y="3774625"/>
              <a:chExt cx="3159776" cy="828442"/>
            </a:xfrm>
          </p:grpSpPr>
          <p:pic>
            <p:nvPicPr>
              <p:cNvPr id="214" name="Google Shape;214;p20"/>
              <p:cNvPicPr preferRelativeResize="0"/>
              <p:nvPr/>
            </p:nvPicPr>
            <p:blipFill rotWithShape="1">
              <a:blip r:embed="rId4">
                <a:alphaModFix/>
              </a:blip>
              <a:srcRect b="69979" l="0" r="0" t="15272"/>
              <a:stretch/>
            </p:blipFill>
            <p:spPr>
              <a:xfrm>
                <a:off x="189000" y="3774625"/>
                <a:ext cx="3159776" cy="828442"/>
              </a:xfrm>
              <a:prstGeom prst="rect">
                <a:avLst/>
              </a:prstGeom>
              <a:noFill/>
              <a:ln>
                <a:noFill/>
              </a:ln>
            </p:spPr>
          </p:pic>
          <p:pic>
            <p:nvPicPr>
              <p:cNvPr id="215" name="Google Shape;215;p20"/>
              <p:cNvPicPr preferRelativeResize="0"/>
              <p:nvPr/>
            </p:nvPicPr>
            <p:blipFill rotWithShape="1">
              <a:blip r:embed="rId5">
                <a:alphaModFix/>
              </a:blip>
              <a:srcRect b="61193" l="78452" r="4361" t="34323"/>
              <a:stretch/>
            </p:blipFill>
            <p:spPr>
              <a:xfrm>
                <a:off x="2677275" y="3939575"/>
                <a:ext cx="548699" cy="250474"/>
              </a:xfrm>
              <a:prstGeom prst="rect">
                <a:avLst/>
              </a:prstGeom>
              <a:noFill/>
              <a:ln>
                <a:noFill/>
              </a:ln>
            </p:spPr>
          </p:pic>
        </p:grpSp>
        <p:pic>
          <p:nvPicPr>
            <p:cNvPr id="216" name="Google Shape;216;p20"/>
            <p:cNvPicPr preferRelativeResize="0"/>
            <p:nvPr/>
          </p:nvPicPr>
          <p:blipFill rotWithShape="1">
            <a:blip r:embed="rId5">
              <a:alphaModFix/>
            </a:blip>
            <a:srcRect b="62250" l="81351" r="4456" t="33082"/>
            <a:stretch/>
          </p:blipFill>
          <p:spPr>
            <a:xfrm>
              <a:off x="5337430" y="4098538"/>
              <a:ext cx="1137825" cy="624490"/>
            </a:xfrm>
            <a:prstGeom prst="rect">
              <a:avLst/>
            </a:prstGeom>
            <a:noFill/>
            <a:ln cap="flat" cmpd="sng" w="9525">
              <a:solidFill>
                <a:srgbClr val="595959"/>
              </a:solidFill>
              <a:prstDash val="solid"/>
              <a:round/>
              <a:headEnd len="sm" w="sm" type="none"/>
              <a:tailEnd len="sm" w="sm" type="none"/>
            </a:ln>
          </p:spPr>
        </p:pic>
        <p:sp>
          <p:nvSpPr>
            <p:cNvPr id="217" name="Google Shape;217;p20"/>
            <p:cNvSpPr/>
            <p:nvPr/>
          </p:nvSpPr>
          <p:spPr>
            <a:xfrm>
              <a:off x="5125960" y="3986767"/>
              <a:ext cx="1560600" cy="84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p:nvPr/>
          </p:nvSpPr>
          <p:spPr>
            <a:xfrm>
              <a:off x="5270791" y="3491010"/>
              <a:ext cx="645900" cy="28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0"/>
            <p:cNvCxnSpPr/>
            <p:nvPr/>
          </p:nvCxnSpPr>
          <p:spPr>
            <a:xfrm flipH="1">
              <a:off x="5125295" y="3779375"/>
              <a:ext cx="162300" cy="212100"/>
            </a:xfrm>
            <a:prstGeom prst="straightConnector1">
              <a:avLst/>
            </a:prstGeom>
            <a:noFill/>
            <a:ln cap="flat" cmpd="sng" w="19050">
              <a:solidFill>
                <a:srgbClr val="E06666"/>
              </a:solidFill>
              <a:prstDash val="solid"/>
              <a:round/>
              <a:headEnd len="med" w="med" type="none"/>
              <a:tailEnd len="med" w="med" type="none"/>
            </a:ln>
          </p:spPr>
        </p:cxnSp>
        <p:cxnSp>
          <p:nvCxnSpPr>
            <p:cNvPr id="220" name="Google Shape;220;p20"/>
            <p:cNvCxnSpPr/>
            <p:nvPr/>
          </p:nvCxnSpPr>
          <p:spPr>
            <a:xfrm>
              <a:off x="5916816" y="3779375"/>
              <a:ext cx="769200" cy="204600"/>
            </a:xfrm>
            <a:prstGeom prst="straightConnector1">
              <a:avLst/>
            </a:prstGeom>
            <a:noFill/>
            <a:ln cap="flat" cmpd="sng" w="19050">
              <a:solidFill>
                <a:srgbClr val="E06666"/>
              </a:solidFill>
              <a:prstDash val="solid"/>
              <a:round/>
              <a:headEnd len="med" w="med" type="none"/>
              <a:tailEnd len="med" w="med" type="none"/>
            </a:ln>
          </p:spPr>
        </p:cxnSp>
        <p:grpSp>
          <p:nvGrpSpPr>
            <p:cNvPr id="221" name="Google Shape;221;p20"/>
            <p:cNvGrpSpPr/>
            <p:nvPr/>
          </p:nvGrpSpPr>
          <p:grpSpPr>
            <a:xfrm>
              <a:off x="1900700" y="763400"/>
              <a:ext cx="4061400" cy="2344634"/>
              <a:chOff x="1900700" y="763400"/>
              <a:chExt cx="4061400" cy="2344634"/>
            </a:xfrm>
          </p:grpSpPr>
          <p:pic>
            <p:nvPicPr>
              <p:cNvPr id="222" name="Google Shape;222;p20"/>
              <p:cNvPicPr preferRelativeResize="0"/>
              <p:nvPr/>
            </p:nvPicPr>
            <p:blipFill rotWithShape="1">
              <a:blip r:embed="rId6">
                <a:alphaModFix/>
              </a:blip>
              <a:srcRect b="58642" l="0" r="0" t="3243"/>
              <a:stretch/>
            </p:blipFill>
            <p:spPr>
              <a:xfrm>
                <a:off x="1900700" y="763400"/>
                <a:ext cx="4061066" cy="2344634"/>
              </a:xfrm>
              <a:prstGeom prst="rect">
                <a:avLst/>
              </a:prstGeom>
              <a:noFill/>
              <a:ln>
                <a:noFill/>
              </a:ln>
            </p:spPr>
          </p:pic>
          <p:sp>
            <p:nvSpPr>
              <p:cNvPr id="223" name="Google Shape;223;p20"/>
              <p:cNvSpPr/>
              <p:nvPr/>
            </p:nvSpPr>
            <p:spPr>
              <a:xfrm>
                <a:off x="1900700" y="2237175"/>
                <a:ext cx="4061400" cy="393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txBox="1"/>
              <p:nvPr/>
            </p:nvSpPr>
            <p:spPr>
              <a:xfrm>
                <a:off x="2937225" y="2310225"/>
                <a:ext cx="645900" cy="183900"/>
              </a:xfrm>
              <a:prstGeom prst="rect">
                <a:avLst/>
              </a:pr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404C53"/>
                    </a:solidFill>
                  </a:rPr>
                  <a:t>03:00 PM</a:t>
                </a:r>
                <a:endParaRPr b="1" sz="800">
                  <a:solidFill>
                    <a:srgbClr val="404C53"/>
                  </a:solidFill>
                </a:endParaRPr>
              </a:p>
            </p:txBody>
          </p:sp>
        </p:grpSp>
        <p:sp>
          <p:nvSpPr>
            <p:cNvPr id="225" name="Google Shape;225;p20"/>
            <p:cNvSpPr/>
            <p:nvPr/>
          </p:nvSpPr>
          <p:spPr>
            <a:xfrm>
              <a:off x="3445800" y="1619250"/>
              <a:ext cx="498300" cy="212100"/>
            </a:xfrm>
            <a:prstGeom prst="rect">
              <a:avLst/>
            </a:prstGeom>
            <a:solidFill>
              <a:srgbClr val="D3B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3049100" y="1906100"/>
              <a:ext cx="498300" cy="133500"/>
            </a:xfrm>
            <a:prstGeom prst="rect">
              <a:avLst/>
            </a:prstGeom>
            <a:solidFill>
              <a:srgbClr val="D3B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4772500" y="1906100"/>
              <a:ext cx="498300" cy="133500"/>
            </a:xfrm>
            <a:prstGeom prst="rect">
              <a:avLst/>
            </a:prstGeom>
            <a:solidFill>
              <a:srgbClr val="D3B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3344850" y="3694550"/>
              <a:ext cx="498300" cy="133500"/>
            </a:xfrm>
            <a:prstGeom prst="rect">
              <a:avLst/>
            </a:prstGeom>
            <a:solidFill>
              <a:srgbClr val="ACA0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2157125" y="1714500"/>
              <a:ext cx="381000" cy="89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2243400" y="3642688"/>
              <a:ext cx="381000" cy="89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0"/>
          <p:cNvSpPr txBox="1"/>
          <p:nvPr/>
        </p:nvSpPr>
        <p:spPr>
          <a:xfrm>
            <a:off x="419275" y="160075"/>
            <a:ext cx="1693200" cy="25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364ABF"/>
                </a:solidFill>
                <a:latin typeface="Raleway"/>
                <a:ea typeface="Raleway"/>
                <a:cs typeface="Raleway"/>
                <a:sym typeface="Raleway"/>
              </a:rPr>
              <a:t>Appointment App</a:t>
            </a:r>
            <a:endParaRPr b="1" sz="1200">
              <a:solidFill>
                <a:srgbClr val="364AB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1"/>
          <p:cNvPicPr preferRelativeResize="0"/>
          <p:nvPr/>
        </p:nvPicPr>
        <p:blipFill rotWithShape="1">
          <a:blip r:embed="rId3">
            <a:alphaModFix amt="17000"/>
          </a:blip>
          <a:srcRect b="75423" l="0" r="0" t="14015"/>
          <a:stretch/>
        </p:blipFill>
        <p:spPr>
          <a:xfrm>
            <a:off x="1928825" y="258675"/>
            <a:ext cx="5286249" cy="992501"/>
          </a:xfrm>
          <a:prstGeom prst="rect">
            <a:avLst/>
          </a:prstGeom>
          <a:noFill/>
          <a:ln>
            <a:noFill/>
          </a:ln>
          <a:effectLst>
            <a:outerShdw blurRad="57150" rotWithShape="0" algn="bl" dir="5400000" dist="19050">
              <a:srgbClr val="000000">
                <a:alpha val="50000"/>
              </a:srgbClr>
            </a:outerShdw>
          </a:effectLst>
        </p:spPr>
      </p:pic>
      <p:sp>
        <p:nvSpPr>
          <p:cNvPr id="237" name="Google Shape;23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21"/>
          <p:cNvSpPr txBox="1"/>
          <p:nvPr/>
        </p:nvSpPr>
        <p:spPr>
          <a:xfrm>
            <a:off x="3385000" y="258675"/>
            <a:ext cx="2373900" cy="739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800">
                <a:solidFill>
                  <a:schemeClr val="dk1"/>
                </a:solidFill>
                <a:latin typeface="Raleway"/>
                <a:ea typeface="Raleway"/>
                <a:cs typeface="Raleway"/>
                <a:sym typeface="Raleway"/>
              </a:rPr>
              <a:t>Tokens</a:t>
            </a:r>
            <a:endParaRPr b="1" sz="3800">
              <a:solidFill>
                <a:schemeClr val="dk1"/>
              </a:solidFill>
              <a:latin typeface="Raleway"/>
              <a:ea typeface="Raleway"/>
              <a:cs typeface="Raleway"/>
              <a:sym typeface="Raleway"/>
            </a:endParaRPr>
          </a:p>
        </p:txBody>
      </p:sp>
      <p:grpSp>
        <p:nvGrpSpPr>
          <p:cNvPr id="239" name="Google Shape;239;p21"/>
          <p:cNvGrpSpPr/>
          <p:nvPr/>
        </p:nvGrpSpPr>
        <p:grpSpPr>
          <a:xfrm>
            <a:off x="4092225" y="1019645"/>
            <a:ext cx="959450" cy="99600"/>
            <a:chOff x="774912" y="910870"/>
            <a:chExt cx="959450" cy="99600"/>
          </a:xfrm>
        </p:grpSpPr>
        <p:sp>
          <p:nvSpPr>
            <p:cNvPr id="240" name="Google Shape;240;p21"/>
            <p:cNvSpPr/>
            <p:nvPr/>
          </p:nvSpPr>
          <p:spPr>
            <a:xfrm>
              <a:off x="774912"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1" name="Google Shape;241;p21"/>
            <p:cNvSpPr/>
            <p:nvPr/>
          </p:nvSpPr>
          <p:spPr>
            <a:xfrm>
              <a:off x="946537"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2" name="Google Shape;242;p21"/>
            <p:cNvSpPr/>
            <p:nvPr/>
          </p:nvSpPr>
          <p:spPr>
            <a:xfrm>
              <a:off x="1118162"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3" name="Google Shape;243;p21"/>
            <p:cNvSpPr/>
            <p:nvPr/>
          </p:nvSpPr>
          <p:spPr>
            <a:xfrm>
              <a:off x="1291512"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4" name="Google Shape;244;p21"/>
            <p:cNvSpPr/>
            <p:nvPr/>
          </p:nvSpPr>
          <p:spPr>
            <a:xfrm>
              <a:off x="1463137"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5" name="Google Shape;245;p21"/>
            <p:cNvSpPr/>
            <p:nvPr/>
          </p:nvSpPr>
          <p:spPr>
            <a:xfrm>
              <a:off x="1634762" y="910870"/>
              <a:ext cx="99600" cy="996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46" name="Google Shape;246;p21"/>
          <p:cNvSpPr txBox="1"/>
          <p:nvPr/>
        </p:nvSpPr>
        <p:spPr>
          <a:xfrm>
            <a:off x="722050" y="998475"/>
            <a:ext cx="7479300" cy="19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Raleway"/>
                <a:ea typeface="Raleway"/>
                <a:cs typeface="Raleway"/>
                <a:sym typeface="Raleway"/>
              </a:rPr>
              <a:t>Token is an encounter with patient at clinic for any service </a:t>
            </a:r>
            <a:endParaRPr sz="3000">
              <a:solidFill>
                <a:schemeClr val="dk1"/>
              </a:solidFill>
              <a:latin typeface="Raleway"/>
              <a:ea typeface="Raleway"/>
              <a:cs typeface="Raleway"/>
              <a:sym typeface="Raleway"/>
            </a:endParaRPr>
          </a:p>
          <a:p>
            <a:pPr indent="0" lvl="0" marL="0" rtl="0" algn="ctr">
              <a:spcBef>
                <a:spcPts val="0"/>
              </a:spcBef>
              <a:spcAft>
                <a:spcPts val="0"/>
              </a:spcAft>
              <a:buNone/>
            </a:pPr>
            <a:r>
              <a:t/>
            </a:r>
            <a:endParaRPr sz="1100">
              <a:solidFill>
                <a:schemeClr val="dk1"/>
              </a:solidFill>
              <a:latin typeface="Raleway"/>
              <a:ea typeface="Raleway"/>
              <a:cs typeface="Raleway"/>
              <a:sym typeface="Raleway"/>
            </a:endParaRPr>
          </a:p>
          <a:p>
            <a:pPr indent="0" lvl="0" marL="0" rtl="0" algn="ctr">
              <a:spcBef>
                <a:spcPts val="0"/>
              </a:spcBef>
              <a:spcAft>
                <a:spcPts val="0"/>
              </a:spcAft>
              <a:buNone/>
            </a:pPr>
            <a:r>
              <a:rPr lang="en" sz="1500">
                <a:solidFill>
                  <a:schemeClr val="dk1"/>
                </a:solidFill>
                <a:latin typeface="Raleway"/>
                <a:ea typeface="Raleway"/>
                <a:cs typeface="Raleway"/>
                <a:sym typeface="Raleway"/>
              </a:rPr>
              <a:t>( Consultation, Surgery, OCT, </a:t>
            </a:r>
            <a:r>
              <a:rPr lang="en" sz="1500">
                <a:solidFill>
                  <a:schemeClr val="dk1"/>
                </a:solidFill>
                <a:latin typeface="Raleway"/>
                <a:ea typeface="Raleway"/>
                <a:cs typeface="Raleway"/>
                <a:sym typeface="Raleway"/>
              </a:rPr>
              <a:t>Perimetry</a:t>
            </a:r>
            <a:r>
              <a:rPr lang="en" sz="1500">
                <a:solidFill>
                  <a:schemeClr val="dk1"/>
                </a:solidFill>
                <a:latin typeface="Raleway"/>
                <a:ea typeface="Raleway"/>
                <a:cs typeface="Raleway"/>
                <a:sym typeface="Raleway"/>
              </a:rPr>
              <a:t>, Laser, Post-Op Assessment etc ) </a:t>
            </a:r>
            <a:endParaRPr sz="2100">
              <a:solidFill>
                <a:schemeClr val="dk1"/>
              </a:solidFill>
              <a:latin typeface="Raleway"/>
              <a:ea typeface="Raleway"/>
              <a:cs typeface="Raleway"/>
              <a:sym typeface="Raleway"/>
            </a:endParaRPr>
          </a:p>
        </p:txBody>
      </p:sp>
      <p:sp>
        <p:nvSpPr>
          <p:cNvPr id="247" name="Google Shape;247;p21"/>
          <p:cNvSpPr txBox="1"/>
          <p:nvPr/>
        </p:nvSpPr>
        <p:spPr>
          <a:xfrm>
            <a:off x="865000" y="3063025"/>
            <a:ext cx="7193400" cy="16002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1200">
                <a:solidFill>
                  <a:schemeClr val="dk1"/>
                </a:solidFill>
                <a:latin typeface="Raleway"/>
                <a:ea typeface="Raleway"/>
                <a:cs typeface="Raleway"/>
                <a:sym typeface="Raleway"/>
              </a:rPr>
              <a:t>→ Token Creation is first interaction with patient at clinic ( </a:t>
            </a:r>
            <a:r>
              <a:rPr b="1" lang="en" sz="1200">
                <a:solidFill>
                  <a:schemeClr val="dk1"/>
                </a:solidFill>
                <a:latin typeface="Raleway"/>
                <a:ea typeface="Raleway"/>
                <a:cs typeface="Raleway"/>
                <a:sym typeface="Raleway"/>
              </a:rPr>
              <a:t>arrival time</a:t>
            </a: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a:p>
            <a:pPr indent="0" lvl="0" marL="0" rtl="0" algn="l">
              <a:lnSpc>
                <a:spcPct val="200000"/>
              </a:lnSpc>
              <a:spcBef>
                <a:spcPts val="0"/>
              </a:spcBef>
              <a:spcAft>
                <a:spcPts val="0"/>
              </a:spcAft>
              <a:buNone/>
            </a:pPr>
            <a:r>
              <a:rPr lang="en" sz="1200">
                <a:solidFill>
                  <a:schemeClr val="dk1"/>
                </a:solidFill>
                <a:latin typeface="Raleway"/>
                <a:ea typeface="Raleway"/>
                <a:cs typeface="Raleway"/>
                <a:sym typeface="Raleway"/>
              </a:rPr>
              <a:t>→ Token always reflects </a:t>
            </a:r>
            <a:r>
              <a:rPr b="1" lang="en" sz="1200">
                <a:solidFill>
                  <a:schemeClr val="dk1"/>
                </a:solidFill>
                <a:latin typeface="Raleway"/>
                <a:ea typeface="Raleway"/>
                <a:cs typeface="Raleway"/>
                <a:sym typeface="Raleway"/>
              </a:rPr>
              <a:t>current status of a patient</a:t>
            </a:r>
            <a:r>
              <a:rPr lang="en" sz="1200">
                <a:solidFill>
                  <a:schemeClr val="dk1"/>
                </a:solidFill>
                <a:latin typeface="Raleway"/>
                <a:ea typeface="Raleway"/>
                <a:cs typeface="Raleway"/>
                <a:sym typeface="Raleway"/>
              </a:rPr>
              <a:t>.</a:t>
            </a:r>
            <a:endParaRPr sz="1200">
              <a:solidFill>
                <a:schemeClr val="dk1"/>
              </a:solidFill>
              <a:latin typeface="Raleway"/>
              <a:ea typeface="Raleway"/>
              <a:cs typeface="Raleway"/>
              <a:sym typeface="Raleway"/>
            </a:endParaRPr>
          </a:p>
          <a:p>
            <a:pPr indent="0" lvl="0" marL="0" rtl="0" algn="l">
              <a:lnSpc>
                <a:spcPct val="200000"/>
              </a:lnSpc>
              <a:spcBef>
                <a:spcPts val="0"/>
              </a:spcBef>
              <a:spcAft>
                <a:spcPts val="0"/>
              </a:spcAft>
              <a:buNone/>
            </a:pPr>
            <a:r>
              <a:rPr lang="en" sz="1200">
                <a:solidFill>
                  <a:schemeClr val="dk1"/>
                </a:solidFill>
                <a:latin typeface="Raleway"/>
                <a:ea typeface="Raleway"/>
                <a:cs typeface="Raleway"/>
                <a:sym typeface="Raleway"/>
              </a:rPr>
              <a:t>→ </a:t>
            </a:r>
            <a:r>
              <a:rPr lang="en" sz="1200">
                <a:solidFill>
                  <a:schemeClr val="dk1"/>
                </a:solidFill>
                <a:latin typeface="Raleway"/>
                <a:ea typeface="Raleway"/>
                <a:cs typeface="Raleway"/>
                <a:sym typeface="Raleway"/>
              </a:rPr>
              <a:t>Once the token is checkout, it stores the </a:t>
            </a:r>
            <a:r>
              <a:rPr b="1" lang="en" sz="1200">
                <a:solidFill>
                  <a:schemeClr val="dk1"/>
                </a:solidFill>
                <a:latin typeface="Raleway"/>
                <a:ea typeface="Raleway"/>
                <a:cs typeface="Raleway"/>
                <a:sym typeface="Raleway"/>
              </a:rPr>
              <a:t>exit time</a:t>
            </a:r>
            <a:r>
              <a:rPr lang="en" sz="1200">
                <a:solidFill>
                  <a:schemeClr val="dk1"/>
                </a:solidFill>
                <a:latin typeface="Raleway"/>
                <a:ea typeface="Raleway"/>
                <a:cs typeface="Raleway"/>
                <a:sym typeface="Raleway"/>
              </a:rPr>
              <a:t> of patient.</a:t>
            </a:r>
            <a:endParaRPr sz="1200">
              <a:solidFill>
                <a:schemeClr val="dk1"/>
              </a:solidFill>
              <a:latin typeface="Raleway"/>
              <a:ea typeface="Raleway"/>
              <a:cs typeface="Raleway"/>
              <a:sym typeface="Raleway"/>
            </a:endParaRPr>
          </a:p>
          <a:p>
            <a:pPr indent="0" lvl="0" marL="0" rtl="0" algn="l">
              <a:lnSpc>
                <a:spcPct val="200000"/>
              </a:lnSpc>
              <a:spcBef>
                <a:spcPts val="0"/>
              </a:spcBef>
              <a:spcAft>
                <a:spcPts val="0"/>
              </a:spcAft>
              <a:buNone/>
            </a:pPr>
            <a:r>
              <a:rPr lang="en" sz="1200">
                <a:solidFill>
                  <a:schemeClr val="dk1"/>
                </a:solidFill>
                <a:latin typeface="Raleway"/>
                <a:ea typeface="Raleway"/>
                <a:cs typeface="Raleway"/>
                <a:sym typeface="Raleway"/>
              </a:rPr>
              <a:t>→ Tokens by themselves are a </a:t>
            </a:r>
            <a:r>
              <a:rPr b="1" lang="en" sz="1200">
                <a:solidFill>
                  <a:schemeClr val="dk1"/>
                </a:solidFill>
                <a:latin typeface="Raleway"/>
                <a:ea typeface="Raleway"/>
                <a:cs typeface="Raleway"/>
                <a:sym typeface="Raleway"/>
              </a:rPr>
              <a:t>pool of information</a:t>
            </a:r>
            <a:r>
              <a:rPr lang="en" sz="1200">
                <a:solidFill>
                  <a:schemeClr val="dk1"/>
                </a:solidFill>
                <a:latin typeface="Raleway"/>
                <a:ea typeface="Raleway"/>
                <a:cs typeface="Raleway"/>
                <a:sym typeface="Raleway"/>
              </a:rPr>
              <a:t> and useful during running live daily patient flow.</a:t>
            </a:r>
            <a:endParaRPr sz="1200">
              <a:solidFill>
                <a:schemeClr val="dk1"/>
              </a:solidFill>
              <a:latin typeface="Raleway"/>
              <a:ea typeface="Raleway"/>
              <a:cs typeface="Raleway"/>
              <a:sym typeface="Raleway"/>
            </a:endParaRPr>
          </a:p>
        </p:txBody>
      </p:sp>
      <p:pic>
        <p:nvPicPr>
          <p:cNvPr id="248" name="Google Shape;248;p21"/>
          <p:cNvPicPr preferRelativeResize="0"/>
          <p:nvPr/>
        </p:nvPicPr>
        <p:blipFill>
          <a:blip r:embed="rId4">
            <a:alphaModFix/>
          </a:blip>
          <a:stretch>
            <a:fillRect/>
          </a:stretch>
        </p:blipFill>
        <p:spPr>
          <a:xfrm>
            <a:off x="8333551" y="84400"/>
            <a:ext cx="687600" cy="687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